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09" r:id="rId3"/>
    <p:sldId id="325" r:id="rId4"/>
    <p:sldId id="317" r:id="rId5"/>
    <p:sldId id="318" r:id="rId6"/>
    <p:sldId id="320" r:id="rId7"/>
    <p:sldId id="322" r:id="rId8"/>
    <p:sldId id="321" r:id="rId9"/>
    <p:sldId id="324" r:id="rId10"/>
    <p:sldId id="323" r:id="rId11"/>
    <p:sldId id="326" r:id="rId12"/>
    <p:sldId id="327" r:id="rId13"/>
    <p:sldId id="328" r:id="rId14"/>
    <p:sldId id="329" r:id="rId15"/>
    <p:sldId id="330" r:id="rId16"/>
    <p:sldId id="331" r:id="rId17"/>
    <p:sldId id="332" r:id="rId18"/>
    <p:sldId id="333" r:id="rId19"/>
    <p:sldId id="334" r:id="rId20"/>
    <p:sldId id="335" r:id="rId21"/>
    <p:sldId id="337" r:id="rId22"/>
    <p:sldId id="342" r:id="rId23"/>
    <p:sldId id="343" r:id="rId24"/>
    <p:sldId id="338" r:id="rId25"/>
    <p:sldId id="339" r:id="rId26"/>
    <p:sldId id="340" r:id="rId27"/>
    <p:sldId id="341" r:id="rId28"/>
    <p:sldId id="344"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27"/>
    <p:restoredTop sz="94825"/>
  </p:normalViewPr>
  <p:slideViewPr>
    <p:cSldViewPr snapToGrid="0">
      <p:cViewPr>
        <p:scale>
          <a:sx n="112" d="100"/>
          <a:sy n="112" d="100"/>
        </p:scale>
        <p:origin x="-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75EDD-AC4D-8A46-8C02-234AE02D8617}" type="datetimeFigureOut">
              <a:rPr kumimoji="1" lang="ko-KR" altLang="en-US" smtClean="0"/>
              <a:t>2025. 7. 12.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5CD93-99EF-7E40-BC31-63954E235090}" type="slidenum">
              <a:rPr kumimoji="1" lang="ko-KR" altLang="en-US" smtClean="0"/>
              <a:t>‹#›</a:t>
            </a:fld>
            <a:endParaRPr kumimoji="1" lang="ko-KR" altLang="en-US"/>
          </a:p>
        </p:txBody>
      </p:sp>
    </p:spTree>
    <p:extLst>
      <p:ext uri="{BB962C8B-B14F-4D97-AF65-F5344CB8AC3E}">
        <p14:creationId xmlns:p14="http://schemas.microsoft.com/office/powerpoint/2010/main" val="220915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0E25CD93-99EF-7E40-BC31-63954E235090}" type="slidenum">
              <a:rPr kumimoji="1" lang="ko-KR" altLang="en-US" smtClean="0"/>
              <a:t>11</a:t>
            </a:fld>
            <a:endParaRPr kumimoji="1" lang="ko-KR" altLang="en-US"/>
          </a:p>
        </p:txBody>
      </p:sp>
    </p:spTree>
    <p:extLst>
      <p:ext uri="{BB962C8B-B14F-4D97-AF65-F5344CB8AC3E}">
        <p14:creationId xmlns:p14="http://schemas.microsoft.com/office/powerpoint/2010/main" val="255116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A665C5-FD95-6C8F-F9CF-507726D74AF7}"/>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8CE24973-1857-7BD4-D803-0F3859A5D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FE163C5F-8F51-D2C9-B9D8-0C5ED0B94F18}"/>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5" name="바닥글 개체 틀 4">
            <a:extLst>
              <a:ext uri="{FF2B5EF4-FFF2-40B4-BE49-F238E27FC236}">
                <a16:creationId xmlns:a16="http://schemas.microsoft.com/office/drawing/2014/main" id="{F03DEE43-2BC7-9085-A749-FF123031FF7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F1185326-010A-5ADF-40DA-780139BBE5BD}"/>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2421254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E5D8EA-C3AB-B76D-F342-7B5F49B4F05E}"/>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021F9D1A-8697-D3B9-885B-4255644676E0}"/>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0F5F14D8-B14F-A82C-660B-C4CD5FAC8BBD}"/>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5" name="바닥글 개체 틀 4">
            <a:extLst>
              <a:ext uri="{FF2B5EF4-FFF2-40B4-BE49-F238E27FC236}">
                <a16:creationId xmlns:a16="http://schemas.microsoft.com/office/drawing/2014/main" id="{B444C71C-37D9-FE04-6C0E-D95BF51C9EE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123270A-862F-E1A8-7D7A-FEF885812F49}"/>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181115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00BEC44-E738-D382-7E57-3519C0255779}"/>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58A56F0F-2394-CD67-AB0B-AE932B94D77B}"/>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DE10AB3A-82AE-79E0-5CAA-E6DDAB627341}"/>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5" name="바닥글 개체 틀 4">
            <a:extLst>
              <a:ext uri="{FF2B5EF4-FFF2-40B4-BE49-F238E27FC236}">
                <a16:creationId xmlns:a16="http://schemas.microsoft.com/office/drawing/2014/main" id="{49C092DB-6F35-AE97-0977-FC08535F1CB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5FC77D05-B2FD-185F-C7B1-CDE75B5B30B6}"/>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73141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3B46B-98A5-ED00-BCD2-EFA0FCFA40B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42631A0E-B6A3-356C-F056-162F8506BB27}"/>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628645F7-3D48-F46B-5DF1-2E3359A6FE65}"/>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5" name="바닥글 개체 틀 4">
            <a:extLst>
              <a:ext uri="{FF2B5EF4-FFF2-40B4-BE49-F238E27FC236}">
                <a16:creationId xmlns:a16="http://schemas.microsoft.com/office/drawing/2014/main" id="{FCD4E0CE-F102-19B7-1483-E43BA87628A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F48E138E-42F4-23E8-B8E7-A840B54095DA}"/>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1760288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1E25D-EBA1-EE86-8B24-B707C80DD43D}"/>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218A443-D3F0-677D-A8EA-EC234E6011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1615C137-9AC0-DAC8-5794-BCDA14D38CD6}"/>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5" name="바닥글 개체 틀 4">
            <a:extLst>
              <a:ext uri="{FF2B5EF4-FFF2-40B4-BE49-F238E27FC236}">
                <a16:creationId xmlns:a16="http://schemas.microsoft.com/office/drawing/2014/main" id="{4F2843E4-0043-1C49-37D6-7672E35F987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4080AB2-9D39-746E-34AC-49AC83B8A0FA}"/>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13618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9E5303-C3C5-DD2D-ACB0-95DF67E6A716}"/>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15BE55DA-BE90-8BD1-338B-0B4EA585787E}"/>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46420604-F626-C681-33E7-17DCB959B6BE}"/>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3A024C7A-B3BA-00C1-4C29-9D05917A54DD}"/>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6" name="바닥글 개체 틀 5">
            <a:extLst>
              <a:ext uri="{FF2B5EF4-FFF2-40B4-BE49-F238E27FC236}">
                <a16:creationId xmlns:a16="http://schemas.microsoft.com/office/drawing/2014/main" id="{67EA2B88-23B8-6C1B-4BC7-CCF806F2B757}"/>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DA014240-1D48-CE2C-F050-B4998F77740D}"/>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245232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26AB37-E6C8-3815-428E-CF391145E9DA}"/>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07B3B282-5C19-F0A6-9B2C-ABBA17C570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65435EBA-D5F9-050A-22EB-59E6F369D856}"/>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F680CD3A-CEFF-B55B-0284-88B3F796C4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CBAAA183-229C-CAEE-E318-5B52768A752A}"/>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AFADFA45-AA3E-D871-0849-C551FDCF85EC}"/>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8" name="바닥글 개체 틀 7">
            <a:extLst>
              <a:ext uri="{FF2B5EF4-FFF2-40B4-BE49-F238E27FC236}">
                <a16:creationId xmlns:a16="http://schemas.microsoft.com/office/drawing/2014/main" id="{11845682-6E22-67FC-ADE5-1F728DC67769}"/>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DA90E965-2545-7AD7-D948-B0153E002503}"/>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3752862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00A01B-CDFD-93E8-CBCF-CE8E3E4761A1}"/>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E4029AFC-27DA-6CC9-6C61-5F01E8A4684F}"/>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4" name="바닥글 개체 틀 3">
            <a:extLst>
              <a:ext uri="{FF2B5EF4-FFF2-40B4-BE49-F238E27FC236}">
                <a16:creationId xmlns:a16="http://schemas.microsoft.com/office/drawing/2014/main" id="{AC76ED87-EA04-51D7-EAB6-71F205850E10}"/>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16AC81AB-65ED-F4E3-9A27-B93D55A9C313}"/>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426887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C3472EE-D49F-C75C-AC05-D9E4EA92C76D}"/>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3" name="바닥글 개체 틀 2">
            <a:extLst>
              <a:ext uri="{FF2B5EF4-FFF2-40B4-BE49-F238E27FC236}">
                <a16:creationId xmlns:a16="http://schemas.microsoft.com/office/drawing/2014/main" id="{4CE771F6-A93F-10FC-D1D5-D77DDEC86D49}"/>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1ED60C95-74FC-668B-637F-959F0196AB35}"/>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326249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509137-7581-7CF4-8B83-58A6B4D6E0D9}"/>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24E42DF2-9415-A131-2B21-D9048972C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51FE368F-098D-1C19-84C7-98DE403BB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EECE6E53-0C41-6E53-7E8B-53CED3B7B291}"/>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6" name="바닥글 개체 틀 5">
            <a:extLst>
              <a:ext uri="{FF2B5EF4-FFF2-40B4-BE49-F238E27FC236}">
                <a16:creationId xmlns:a16="http://schemas.microsoft.com/office/drawing/2014/main" id="{7C8D9545-DABA-9145-7345-F2495D0F422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EE4470D2-5C10-144D-6F8A-D38C1E89BF4D}"/>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298416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AE000-26F1-425E-BE5C-251EE0193F0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8203A519-1E4E-EFAF-A2B8-DC543D2B4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E4F60533-BAE2-FBF5-80EF-E8410C72B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1BDBA25-7CD2-FEF6-D852-A354037660FC}"/>
              </a:ext>
            </a:extLst>
          </p:cNvPr>
          <p:cNvSpPr>
            <a:spLocks noGrp="1"/>
          </p:cNvSpPr>
          <p:nvPr>
            <p:ph type="dt" sz="half" idx="10"/>
          </p:nvPr>
        </p:nvSpPr>
        <p:spPr/>
        <p:txBody>
          <a:bodyPr/>
          <a:lstStyle/>
          <a:p>
            <a:fld id="{71D6B25D-FD41-4849-AE03-1D097D5377A0}" type="datetimeFigureOut">
              <a:rPr kumimoji="1" lang="ko-KR" altLang="en-US" smtClean="0"/>
              <a:t>2025. 7. 12.</a:t>
            </a:fld>
            <a:endParaRPr kumimoji="1" lang="ko-KR" altLang="en-US"/>
          </a:p>
        </p:txBody>
      </p:sp>
      <p:sp>
        <p:nvSpPr>
          <p:cNvPr id="6" name="바닥글 개체 틀 5">
            <a:extLst>
              <a:ext uri="{FF2B5EF4-FFF2-40B4-BE49-F238E27FC236}">
                <a16:creationId xmlns:a16="http://schemas.microsoft.com/office/drawing/2014/main" id="{486851C4-F141-E388-BAE3-B3FBA0E31FAA}"/>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7BA17B1D-06EF-AC63-68AE-28A914C55434}"/>
              </a:ext>
            </a:extLst>
          </p:cNvPr>
          <p:cNvSpPr>
            <a:spLocks noGrp="1"/>
          </p:cNvSpPr>
          <p:nvPr>
            <p:ph type="sldNum" sz="quarter" idx="12"/>
          </p:nvPr>
        </p:nvSpPr>
        <p:spPr/>
        <p:txBody>
          <a:body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427997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909F265-9F28-9E34-C7F3-201135DD9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F1EA899D-3F72-346E-D4F9-F78F1AE415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586F5E71-5D58-78DD-4E5F-94063CB23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D6B25D-FD41-4849-AE03-1D097D5377A0}" type="datetimeFigureOut">
              <a:rPr kumimoji="1" lang="ko-KR" altLang="en-US" smtClean="0"/>
              <a:t>2025. 7. 12.</a:t>
            </a:fld>
            <a:endParaRPr kumimoji="1" lang="ko-KR" altLang="en-US"/>
          </a:p>
        </p:txBody>
      </p:sp>
      <p:sp>
        <p:nvSpPr>
          <p:cNvPr id="5" name="바닥글 개체 틀 4">
            <a:extLst>
              <a:ext uri="{FF2B5EF4-FFF2-40B4-BE49-F238E27FC236}">
                <a16:creationId xmlns:a16="http://schemas.microsoft.com/office/drawing/2014/main" id="{693CE43E-0E2C-6C8A-EF92-28E125944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AF9B1FD2-BBCF-DAF0-F4BB-ACACF1083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332263-BAD9-8C4B-A80C-02FAFB6A9BDA}" type="slidenum">
              <a:rPr kumimoji="1" lang="ko-KR" altLang="en-US" smtClean="0"/>
              <a:t>‹#›</a:t>
            </a:fld>
            <a:endParaRPr kumimoji="1" lang="ko-KR" altLang="en-US"/>
          </a:p>
        </p:txBody>
      </p:sp>
    </p:spTree>
    <p:extLst>
      <p:ext uri="{BB962C8B-B14F-4D97-AF65-F5344CB8AC3E}">
        <p14:creationId xmlns:p14="http://schemas.microsoft.com/office/powerpoint/2010/main" val="4269108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rive.google.com/file/d/1r6UEA9mxgHiW02UkYWu_l2-Q-n0-ipnc/view?usp=sharing"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colab.research.google.com/drive/1SDE6asDexeJ-TGt6lPw995zUHMhlpGQ2?usp=sharing"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olab.research.google.com/drive/1d__YyhBEonRvcTICj9LZDedSIhvbUs8s?usp=sharin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colab.research.google.com/drive/1pJn2fAjuASinEC2e3dthG3F-a-VPv31t?usp=sharin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6D93C1-A4F8-7C04-E5AB-DF001F9507E5}"/>
              </a:ext>
            </a:extLst>
          </p:cNvPr>
          <p:cNvSpPr>
            <a:spLocks noGrp="1"/>
          </p:cNvSpPr>
          <p:nvPr>
            <p:ph type="ctrTitle"/>
          </p:nvPr>
        </p:nvSpPr>
        <p:spPr/>
        <p:txBody>
          <a:bodyPr/>
          <a:lstStyle/>
          <a:p>
            <a:r>
              <a:rPr kumimoji="1" lang="en-US" altLang="ko-KR" dirty="0"/>
              <a:t>AI </a:t>
            </a:r>
            <a:r>
              <a:rPr kumimoji="1" lang="ko-KR" altLang="en-US" dirty="0"/>
              <a:t>실전 </a:t>
            </a:r>
            <a:r>
              <a:rPr kumimoji="1" lang="en-US" altLang="ko-KR" dirty="0"/>
              <a:t>7</a:t>
            </a:r>
            <a:r>
              <a:rPr kumimoji="1" lang="ko-KR" altLang="en-US" dirty="0"/>
              <a:t>주차</a:t>
            </a:r>
          </a:p>
        </p:txBody>
      </p:sp>
      <p:sp>
        <p:nvSpPr>
          <p:cNvPr id="3" name="부제목 2">
            <a:extLst>
              <a:ext uri="{FF2B5EF4-FFF2-40B4-BE49-F238E27FC236}">
                <a16:creationId xmlns:a16="http://schemas.microsoft.com/office/drawing/2014/main" id="{92A0A22F-60F9-D383-406E-CE481AFE337A}"/>
              </a:ext>
            </a:extLst>
          </p:cNvPr>
          <p:cNvSpPr>
            <a:spLocks noGrp="1"/>
          </p:cNvSpPr>
          <p:nvPr>
            <p:ph type="subTitle" idx="1"/>
          </p:nvPr>
        </p:nvSpPr>
        <p:spPr/>
        <p:txBody>
          <a:bodyPr/>
          <a:lstStyle/>
          <a:p>
            <a:r>
              <a:rPr kumimoji="1" lang="ko-KR" altLang="en-US" dirty="0"/>
              <a:t>특정 물체의 </a:t>
            </a:r>
            <a:endParaRPr kumimoji="1" lang="en-US" altLang="ko-KR" dirty="0"/>
          </a:p>
          <a:p>
            <a:r>
              <a:rPr kumimoji="1" lang="ko-KR" altLang="en-US" dirty="0"/>
              <a:t>이미지 생성 모델 </a:t>
            </a:r>
            <a:r>
              <a:rPr kumimoji="1" lang="ko-KR" altLang="en-US" dirty="0" err="1"/>
              <a:t>파인튜닝</a:t>
            </a:r>
            <a:endParaRPr kumimoji="1" lang="en-US" altLang="ko-KR" dirty="0"/>
          </a:p>
        </p:txBody>
      </p:sp>
    </p:spTree>
    <p:extLst>
      <p:ext uri="{BB962C8B-B14F-4D97-AF65-F5344CB8AC3E}">
        <p14:creationId xmlns:p14="http://schemas.microsoft.com/office/powerpoint/2010/main" val="389659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CA4A01-09CD-FFC1-C109-0165A5F00F2A}"/>
              </a:ext>
            </a:extLst>
          </p:cNvPr>
          <p:cNvSpPr>
            <a:spLocks noGrp="1"/>
          </p:cNvSpPr>
          <p:nvPr>
            <p:ph type="title"/>
          </p:nvPr>
        </p:nvSpPr>
        <p:spPr/>
        <p:txBody>
          <a:bodyPr/>
          <a:lstStyle/>
          <a:p>
            <a:r>
              <a:rPr kumimoji="1" lang="ko-KR" altLang="en-US" dirty="0" err="1"/>
              <a:t>아이오닉</a:t>
            </a:r>
            <a:r>
              <a:rPr kumimoji="1" lang="ko-KR" altLang="en-US" dirty="0"/>
              <a:t> </a:t>
            </a:r>
            <a:r>
              <a:rPr kumimoji="1" lang="en-US" altLang="ko-KR" dirty="0"/>
              <a:t>6</a:t>
            </a:r>
            <a:r>
              <a:rPr kumimoji="1" lang="ko-KR" altLang="en-US" dirty="0"/>
              <a:t> </a:t>
            </a:r>
            <a:r>
              <a:rPr kumimoji="1" lang="en-US" altLang="ko-KR" dirty="0" err="1"/>
              <a:t>LoRA</a:t>
            </a:r>
            <a:r>
              <a:rPr kumimoji="1" lang="en-US" altLang="ko-KR" dirty="0"/>
              <a:t> </a:t>
            </a:r>
            <a:r>
              <a:rPr kumimoji="1" lang="ko-KR" altLang="en-US" dirty="0"/>
              <a:t>만들기</a:t>
            </a:r>
          </a:p>
        </p:txBody>
      </p:sp>
      <p:sp>
        <p:nvSpPr>
          <p:cNvPr id="3" name="텍스트 개체 틀 2">
            <a:extLst>
              <a:ext uri="{FF2B5EF4-FFF2-40B4-BE49-F238E27FC236}">
                <a16:creationId xmlns:a16="http://schemas.microsoft.com/office/drawing/2014/main" id="{FBAC3D6A-334F-E0EB-5111-E1CF695FA698}"/>
              </a:ext>
            </a:extLst>
          </p:cNvPr>
          <p:cNvSpPr>
            <a:spLocks noGrp="1"/>
          </p:cNvSpPr>
          <p:nvPr>
            <p:ph type="body" idx="1"/>
          </p:nvPr>
        </p:nvSpPr>
        <p:spPr/>
        <p:txBody>
          <a:bodyPr/>
          <a:lstStyle/>
          <a:p>
            <a:r>
              <a:rPr kumimoji="1" lang="ko-KR" altLang="en-US" dirty="0"/>
              <a:t>학습대상 데이터 </a:t>
            </a:r>
            <a:r>
              <a:rPr kumimoji="1" lang="ko-KR" altLang="en-US" dirty="0">
                <a:hlinkClick r:id="rId2"/>
              </a:rPr>
              <a:t>링크</a:t>
            </a:r>
            <a:endParaRPr kumimoji="1" lang="ko-KR" altLang="en-US" dirty="0"/>
          </a:p>
        </p:txBody>
      </p:sp>
    </p:spTree>
    <p:extLst>
      <p:ext uri="{BB962C8B-B14F-4D97-AF65-F5344CB8AC3E}">
        <p14:creationId xmlns:p14="http://schemas.microsoft.com/office/powerpoint/2010/main" val="102160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CEB8BA3-AE3D-F586-3B8F-C5699BD3F8EE}"/>
              </a:ext>
            </a:extLst>
          </p:cNvPr>
          <p:cNvSpPr>
            <a:spLocks noGrp="1"/>
          </p:cNvSpPr>
          <p:nvPr>
            <p:ph type="title"/>
          </p:nvPr>
        </p:nvSpPr>
        <p:spPr/>
        <p:txBody>
          <a:bodyPr/>
          <a:lstStyle/>
          <a:p>
            <a:r>
              <a:rPr lang="en-US" altLang="ko-KR" dirty="0" err="1"/>
              <a:t>LoRA</a:t>
            </a:r>
            <a:r>
              <a:rPr lang="en-US" altLang="ko-KR" dirty="0"/>
              <a:t> </a:t>
            </a:r>
            <a:r>
              <a:rPr lang="ko-KR" altLang="en-US" dirty="0"/>
              <a:t>만들기 필요한 것</a:t>
            </a:r>
          </a:p>
        </p:txBody>
      </p:sp>
      <p:pic>
        <p:nvPicPr>
          <p:cNvPr id="8" name="내용 개체 틀 7">
            <a:extLst>
              <a:ext uri="{FF2B5EF4-FFF2-40B4-BE49-F238E27FC236}">
                <a16:creationId xmlns:a16="http://schemas.microsoft.com/office/drawing/2014/main" id="{202DF240-F953-1C8A-5E95-34AB7346EEE9}"/>
              </a:ext>
            </a:extLst>
          </p:cNvPr>
          <p:cNvPicPr>
            <a:picLocks noGrp="1" noChangeAspect="1"/>
          </p:cNvPicPr>
          <p:nvPr>
            <p:ph sz="half" idx="1"/>
          </p:nvPr>
        </p:nvPicPr>
        <p:blipFill>
          <a:blip r:embed="rId3"/>
          <a:stretch>
            <a:fillRect/>
          </a:stretch>
        </p:blipFill>
        <p:spPr>
          <a:xfrm>
            <a:off x="838200" y="2164735"/>
            <a:ext cx="5181600" cy="3673118"/>
          </a:xfrm>
          <a:prstGeom prst="rect">
            <a:avLst/>
          </a:prstGeom>
        </p:spPr>
      </p:pic>
      <p:sp>
        <p:nvSpPr>
          <p:cNvPr id="7" name="내용 개체 틀 6">
            <a:extLst>
              <a:ext uri="{FF2B5EF4-FFF2-40B4-BE49-F238E27FC236}">
                <a16:creationId xmlns:a16="http://schemas.microsoft.com/office/drawing/2014/main" id="{ACBF5B9B-0D98-A3F4-9E43-0303BE86318C}"/>
              </a:ext>
            </a:extLst>
          </p:cNvPr>
          <p:cNvSpPr>
            <a:spLocks noGrp="1"/>
          </p:cNvSpPr>
          <p:nvPr>
            <p:ph sz="half" idx="2"/>
          </p:nvPr>
        </p:nvSpPr>
        <p:spPr>
          <a:xfrm>
            <a:off x="6172200" y="1825625"/>
            <a:ext cx="5619466" cy="4351338"/>
          </a:xfrm>
        </p:spPr>
        <p:txBody>
          <a:bodyPr anchor="ctr"/>
          <a:lstStyle/>
          <a:p>
            <a:pPr>
              <a:lnSpc>
                <a:spcPct val="150000"/>
              </a:lnSpc>
            </a:pPr>
            <a:r>
              <a:rPr lang="ko-KR" altLang="en-US" dirty="0" err="1"/>
              <a:t>만들고자하는</a:t>
            </a:r>
            <a:r>
              <a:rPr lang="ko-KR" altLang="en-US" dirty="0"/>
              <a:t> 대상 객체만 있는 이미지 확보가 되어 </a:t>
            </a:r>
            <a:r>
              <a:rPr lang="ko-KR" altLang="en-US" dirty="0" err="1"/>
              <a:t>있어야함</a:t>
            </a:r>
            <a:r>
              <a:rPr lang="en-US" altLang="ko-KR" dirty="0"/>
              <a:t>.</a:t>
            </a:r>
          </a:p>
          <a:p>
            <a:pPr>
              <a:lnSpc>
                <a:spcPct val="150000"/>
              </a:lnSpc>
            </a:pPr>
            <a:r>
              <a:rPr lang="ko-KR" altLang="en-US" dirty="0"/>
              <a:t>그 대상이 구체적으로 어떠한 </a:t>
            </a:r>
            <a:r>
              <a:rPr lang="en-US" altLang="ko-KR" dirty="0"/>
              <a:t>Prompt</a:t>
            </a:r>
            <a:r>
              <a:rPr lang="ko-KR" altLang="en-US" dirty="0"/>
              <a:t>있다면 더 좋음</a:t>
            </a:r>
            <a:r>
              <a:rPr lang="en-US" altLang="ko-KR" dirty="0"/>
              <a:t>!</a:t>
            </a:r>
            <a:endParaRPr lang="ko-KR" altLang="en-US" dirty="0"/>
          </a:p>
        </p:txBody>
      </p:sp>
    </p:spTree>
    <p:extLst>
      <p:ext uri="{BB962C8B-B14F-4D97-AF65-F5344CB8AC3E}">
        <p14:creationId xmlns:p14="http://schemas.microsoft.com/office/powerpoint/2010/main" val="2188917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9AF36E4F-06B7-8142-773C-70D9F7C56D98}"/>
              </a:ext>
            </a:extLst>
          </p:cNvPr>
          <p:cNvSpPr>
            <a:spLocks noGrp="1"/>
          </p:cNvSpPr>
          <p:nvPr>
            <p:ph type="title"/>
          </p:nvPr>
        </p:nvSpPr>
        <p:spPr/>
        <p:txBody>
          <a:bodyPr/>
          <a:lstStyle/>
          <a:p>
            <a:r>
              <a:rPr lang="en-US" altLang="ko-KR" dirty="0" err="1"/>
              <a:t>LoRA</a:t>
            </a:r>
            <a:r>
              <a:rPr lang="en-US" altLang="ko-KR" dirty="0"/>
              <a:t> </a:t>
            </a:r>
            <a:r>
              <a:rPr lang="ko-KR" altLang="en-US" dirty="0"/>
              <a:t>데이터 셋 만들기</a:t>
            </a:r>
          </a:p>
        </p:txBody>
      </p:sp>
      <p:sp>
        <p:nvSpPr>
          <p:cNvPr id="7" name="텍스트 개체 틀 6">
            <a:extLst>
              <a:ext uri="{FF2B5EF4-FFF2-40B4-BE49-F238E27FC236}">
                <a16:creationId xmlns:a16="http://schemas.microsoft.com/office/drawing/2014/main" id="{6741D1D0-6CFD-AF9F-A768-8CA522965D26}"/>
              </a:ext>
            </a:extLst>
          </p:cNvPr>
          <p:cNvSpPr>
            <a:spLocks noGrp="1"/>
          </p:cNvSpPr>
          <p:nvPr>
            <p:ph type="body" idx="1"/>
          </p:nvPr>
        </p:nvSpPr>
        <p:spPr/>
        <p:txBody>
          <a:bodyPr/>
          <a:lstStyle/>
          <a:p>
            <a:r>
              <a:rPr lang="en-US" altLang="ko-KR" dirty="0" err="1"/>
              <a:t>LoRA</a:t>
            </a:r>
            <a:r>
              <a:rPr lang="en-US" altLang="ko-KR" dirty="0"/>
              <a:t> Dataset Maker </a:t>
            </a:r>
            <a:r>
              <a:rPr lang="en-US" altLang="ko-KR" dirty="0" err="1"/>
              <a:t>colab</a:t>
            </a:r>
            <a:r>
              <a:rPr lang="en-US" altLang="ko-KR" dirty="0"/>
              <a:t> </a:t>
            </a:r>
            <a:r>
              <a:rPr lang="ko-KR" altLang="en-US" dirty="0">
                <a:hlinkClick r:id="rId2"/>
              </a:rPr>
              <a:t>링크</a:t>
            </a:r>
            <a:endParaRPr lang="ko-KR" altLang="en-US" dirty="0"/>
          </a:p>
        </p:txBody>
      </p:sp>
    </p:spTree>
    <p:extLst>
      <p:ext uri="{BB962C8B-B14F-4D97-AF65-F5344CB8AC3E}">
        <p14:creationId xmlns:p14="http://schemas.microsoft.com/office/powerpoint/2010/main" val="2175901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58CBB3E-4F24-7CF3-02BF-EC26E14ABC78}"/>
              </a:ext>
            </a:extLst>
          </p:cNvPr>
          <p:cNvSpPr>
            <a:spLocks noGrp="1"/>
          </p:cNvSpPr>
          <p:nvPr>
            <p:ph type="title"/>
          </p:nvPr>
        </p:nvSpPr>
        <p:spPr/>
        <p:txBody>
          <a:bodyPr/>
          <a:lstStyle/>
          <a:p>
            <a:r>
              <a:rPr lang="en-US" altLang="ko-KR" dirty="0" err="1"/>
              <a:t>LoRA</a:t>
            </a:r>
            <a:r>
              <a:rPr lang="en-US" altLang="ko-KR" dirty="0"/>
              <a:t> </a:t>
            </a:r>
            <a:r>
              <a:rPr lang="ko-KR" altLang="en-US" dirty="0"/>
              <a:t>데이터 프로젝트 생성</a:t>
            </a:r>
          </a:p>
        </p:txBody>
      </p:sp>
      <p:pic>
        <p:nvPicPr>
          <p:cNvPr id="6" name="내용 개체 틀 5">
            <a:extLst>
              <a:ext uri="{FF2B5EF4-FFF2-40B4-BE49-F238E27FC236}">
                <a16:creationId xmlns:a16="http://schemas.microsoft.com/office/drawing/2014/main" id="{B9BE24BA-9EE8-50F8-742D-D024A1D3837B}"/>
              </a:ext>
            </a:extLst>
          </p:cNvPr>
          <p:cNvPicPr>
            <a:picLocks noGrp="1" noChangeAspect="1"/>
          </p:cNvPicPr>
          <p:nvPr>
            <p:ph idx="1"/>
          </p:nvPr>
        </p:nvPicPr>
        <p:blipFill>
          <a:blip r:embed="rId2"/>
          <a:stretch>
            <a:fillRect/>
          </a:stretch>
        </p:blipFill>
        <p:spPr>
          <a:xfrm>
            <a:off x="838200" y="2393693"/>
            <a:ext cx="10515600" cy="3215201"/>
          </a:xfrm>
          <a:prstGeom prst="rect">
            <a:avLst/>
          </a:prstGeom>
        </p:spPr>
      </p:pic>
      <p:sp>
        <p:nvSpPr>
          <p:cNvPr id="7" name="직사각형 6">
            <a:extLst>
              <a:ext uri="{FF2B5EF4-FFF2-40B4-BE49-F238E27FC236}">
                <a16:creationId xmlns:a16="http://schemas.microsoft.com/office/drawing/2014/main" id="{0D0BB893-5A04-5DBD-6A5E-5FF4C8D3CFAF}"/>
              </a:ext>
            </a:extLst>
          </p:cNvPr>
          <p:cNvSpPr/>
          <p:nvPr/>
        </p:nvSpPr>
        <p:spPr>
          <a:xfrm>
            <a:off x="2606722" y="3848669"/>
            <a:ext cx="900753" cy="518615"/>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Tree>
    <p:extLst>
      <p:ext uri="{BB962C8B-B14F-4D97-AF65-F5344CB8AC3E}">
        <p14:creationId xmlns:p14="http://schemas.microsoft.com/office/powerpoint/2010/main" val="24622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9BCBAA-C636-2EC6-0369-3E1C9426BAF2}"/>
              </a:ext>
            </a:extLst>
          </p:cNvPr>
          <p:cNvSpPr>
            <a:spLocks noGrp="1"/>
          </p:cNvSpPr>
          <p:nvPr>
            <p:ph type="title"/>
          </p:nvPr>
        </p:nvSpPr>
        <p:spPr/>
        <p:txBody>
          <a:bodyPr/>
          <a:lstStyle/>
          <a:p>
            <a:r>
              <a:rPr kumimoji="1" lang="ko-KR" altLang="en-US" dirty="0"/>
              <a:t>프로젝트 생성 후 드라이브 데이터 넣기 </a:t>
            </a:r>
          </a:p>
        </p:txBody>
      </p:sp>
      <p:pic>
        <p:nvPicPr>
          <p:cNvPr id="4" name="내용 개체 틀 3">
            <a:extLst>
              <a:ext uri="{FF2B5EF4-FFF2-40B4-BE49-F238E27FC236}">
                <a16:creationId xmlns:a16="http://schemas.microsoft.com/office/drawing/2014/main" id="{4C4AB277-AB30-5F57-7A2C-478167AF4B07}"/>
              </a:ext>
            </a:extLst>
          </p:cNvPr>
          <p:cNvPicPr>
            <a:picLocks noGrp="1" noChangeAspect="1"/>
          </p:cNvPicPr>
          <p:nvPr>
            <p:ph idx="1"/>
          </p:nvPr>
        </p:nvPicPr>
        <p:blipFill>
          <a:blip r:embed="rId2"/>
          <a:stretch>
            <a:fillRect/>
          </a:stretch>
        </p:blipFill>
        <p:spPr>
          <a:xfrm>
            <a:off x="1825642" y="1825625"/>
            <a:ext cx="8540715" cy="4351338"/>
          </a:xfrm>
          <a:prstGeom prst="rect">
            <a:avLst/>
          </a:prstGeom>
        </p:spPr>
      </p:pic>
    </p:spTree>
    <p:extLst>
      <p:ext uri="{BB962C8B-B14F-4D97-AF65-F5344CB8AC3E}">
        <p14:creationId xmlns:p14="http://schemas.microsoft.com/office/powerpoint/2010/main" val="143405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9F6C9F-B4B5-5B1C-6CB4-023E4B884774}"/>
              </a:ext>
            </a:extLst>
          </p:cNvPr>
          <p:cNvSpPr>
            <a:spLocks noGrp="1"/>
          </p:cNvSpPr>
          <p:nvPr>
            <p:ph type="title"/>
          </p:nvPr>
        </p:nvSpPr>
        <p:spPr/>
        <p:txBody>
          <a:bodyPr/>
          <a:lstStyle/>
          <a:p>
            <a:r>
              <a:rPr kumimoji="1" lang="en-US" altLang="ko-KR" dirty="0"/>
              <a:t>(</a:t>
            </a:r>
            <a:r>
              <a:rPr kumimoji="1" lang="ko-KR" altLang="en-US" dirty="0"/>
              <a:t>학습할 데이터 없으면 </a:t>
            </a:r>
            <a:r>
              <a:rPr kumimoji="1" lang="ko-KR" altLang="en-US" dirty="0" err="1"/>
              <a:t>해야하는</a:t>
            </a:r>
            <a:r>
              <a:rPr kumimoji="1" lang="ko-KR" altLang="en-US" dirty="0"/>
              <a:t> 옵션</a:t>
            </a:r>
            <a:r>
              <a:rPr kumimoji="1" lang="en-US" altLang="ko-KR" dirty="0"/>
              <a:t>)</a:t>
            </a:r>
            <a:endParaRPr kumimoji="1" lang="ko-KR" altLang="en-US" dirty="0"/>
          </a:p>
        </p:txBody>
      </p:sp>
      <p:pic>
        <p:nvPicPr>
          <p:cNvPr id="4" name="내용 개체 틀 3">
            <a:extLst>
              <a:ext uri="{FF2B5EF4-FFF2-40B4-BE49-F238E27FC236}">
                <a16:creationId xmlns:a16="http://schemas.microsoft.com/office/drawing/2014/main" id="{A39E5A8F-DC74-292D-99A7-88B1A52318B0}"/>
              </a:ext>
            </a:extLst>
          </p:cNvPr>
          <p:cNvPicPr>
            <a:picLocks noGrp="1" noChangeAspect="1"/>
          </p:cNvPicPr>
          <p:nvPr>
            <p:ph idx="1"/>
          </p:nvPr>
        </p:nvPicPr>
        <p:blipFill>
          <a:blip r:embed="rId2"/>
          <a:stretch>
            <a:fillRect/>
          </a:stretch>
        </p:blipFill>
        <p:spPr>
          <a:xfrm>
            <a:off x="838200" y="2398445"/>
            <a:ext cx="10515600" cy="3205697"/>
          </a:xfrm>
          <a:prstGeom prst="rect">
            <a:avLst/>
          </a:prstGeom>
        </p:spPr>
      </p:pic>
    </p:spTree>
    <p:extLst>
      <p:ext uri="{BB962C8B-B14F-4D97-AF65-F5344CB8AC3E}">
        <p14:creationId xmlns:p14="http://schemas.microsoft.com/office/powerpoint/2010/main" val="352829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9B4FF7-4315-9738-E3C7-E3CB830D5D6A}"/>
              </a:ext>
            </a:extLst>
          </p:cNvPr>
          <p:cNvSpPr>
            <a:spLocks noGrp="1"/>
          </p:cNvSpPr>
          <p:nvPr>
            <p:ph type="title"/>
          </p:nvPr>
        </p:nvSpPr>
        <p:spPr/>
        <p:txBody>
          <a:bodyPr/>
          <a:lstStyle/>
          <a:p>
            <a:r>
              <a:rPr kumimoji="1" lang="ko-KR" altLang="en-US" dirty="0" err="1"/>
              <a:t>중복이미지</a:t>
            </a:r>
            <a:r>
              <a:rPr kumimoji="1" lang="ko-KR" altLang="en-US" dirty="0"/>
              <a:t> 제거</a:t>
            </a:r>
            <a:r>
              <a:rPr kumimoji="1" lang="en-US" altLang="ko-KR" dirty="0"/>
              <a:t>(</a:t>
            </a:r>
            <a:r>
              <a:rPr kumimoji="1" lang="ko-KR" altLang="en-US" dirty="0"/>
              <a:t>데이터 </a:t>
            </a:r>
            <a:r>
              <a:rPr kumimoji="1" lang="ko-KR" altLang="en-US" dirty="0" err="1"/>
              <a:t>전처리</a:t>
            </a:r>
            <a:r>
              <a:rPr kumimoji="1" lang="en-US" altLang="ko-KR" dirty="0"/>
              <a:t>)</a:t>
            </a:r>
            <a:endParaRPr kumimoji="1" lang="ko-KR" altLang="en-US" dirty="0"/>
          </a:p>
        </p:txBody>
      </p:sp>
      <p:pic>
        <p:nvPicPr>
          <p:cNvPr id="4" name="내용 개체 틀 3">
            <a:extLst>
              <a:ext uri="{FF2B5EF4-FFF2-40B4-BE49-F238E27FC236}">
                <a16:creationId xmlns:a16="http://schemas.microsoft.com/office/drawing/2014/main" id="{4DC7964C-A79C-F716-766B-2A198EAB918E}"/>
              </a:ext>
            </a:extLst>
          </p:cNvPr>
          <p:cNvPicPr>
            <a:picLocks noGrp="1" noChangeAspect="1"/>
          </p:cNvPicPr>
          <p:nvPr>
            <p:ph idx="1"/>
          </p:nvPr>
        </p:nvPicPr>
        <p:blipFill>
          <a:blip r:embed="rId2"/>
          <a:stretch>
            <a:fillRect/>
          </a:stretch>
        </p:blipFill>
        <p:spPr>
          <a:xfrm>
            <a:off x="1056597" y="1825625"/>
            <a:ext cx="10078805" cy="4351338"/>
          </a:xfrm>
          <a:prstGeom prst="rect">
            <a:avLst/>
          </a:prstGeom>
        </p:spPr>
      </p:pic>
    </p:spTree>
    <p:extLst>
      <p:ext uri="{BB962C8B-B14F-4D97-AF65-F5344CB8AC3E}">
        <p14:creationId xmlns:p14="http://schemas.microsoft.com/office/powerpoint/2010/main" val="104483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B0A85D-ADFC-6CB7-3DA8-8F6A4AE225E4}"/>
              </a:ext>
            </a:extLst>
          </p:cNvPr>
          <p:cNvSpPr>
            <a:spLocks noGrp="1"/>
          </p:cNvSpPr>
          <p:nvPr>
            <p:ph type="title"/>
          </p:nvPr>
        </p:nvSpPr>
        <p:spPr/>
        <p:txBody>
          <a:bodyPr/>
          <a:lstStyle/>
          <a:p>
            <a:r>
              <a:rPr kumimoji="1" lang="ko-KR" altLang="en-US" dirty="0"/>
              <a:t>학습할 이미지 유형 지정</a:t>
            </a:r>
          </a:p>
        </p:txBody>
      </p:sp>
      <p:pic>
        <p:nvPicPr>
          <p:cNvPr id="4" name="내용 개체 틀 3">
            <a:extLst>
              <a:ext uri="{FF2B5EF4-FFF2-40B4-BE49-F238E27FC236}">
                <a16:creationId xmlns:a16="http://schemas.microsoft.com/office/drawing/2014/main" id="{7F400303-9047-6D96-6001-43DAB7B4B2DD}"/>
              </a:ext>
            </a:extLst>
          </p:cNvPr>
          <p:cNvPicPr>
            <a:picLocks noGrp="1" noChangeAspect="1"/>
          </p:cNvPicPr>
          <p:nvPr>
            <p:ph idx="1"/>
          </p:nvPr>
        </p:nvPicPr>
        <p:blipFill>
          <a:blip r:embed="rId2"/>
          <a:stretch>
            <a:fillRect/>
          </a:stretch>
        </p:blipFill>
        <p:spPr>
          <a:xfrm>
            <a:off x="932512" y="1825625"/>
            <a:ext cx="10326976" cy="4351338"/>
          </a:xfrm>
          <a:prstGeom prst="rect">
            <a:avLst/>
          </a:prstGeom>
        </p:spPr>
      </p:pic>
    </p:spTree>
    <p:extLst>
      <p:ext uri="{BB962C8B-B14F-4D97-AF65-F5344CB8AC3E}">
        <p14:creationId xmlns:p14="http://schemas.microsoft.com/office/powerpoint/2010/main" val="121858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65B5FA-E39A-1795-C5F4-F8B8624F0C48}"/>
              </a:ext>
            </a:extLst>
          </p:cNvPr>
          <p:cNvSpPr>
            <a:spLocks noGrp="1"/>
          </p:cNvSpPr>
          <p:nvPr>
            <p:ph type="title"/>
          </p:nvPr>
        </p:nvSpPr>
        <p:spPr/>
        <p:txBody>
          <a:bodyPr/>
          <a:lstStyle/>
          <a:p>
            <a:r>
              <a:rPr kumimoji="1" lang="en-US" altLang="ko-KR" dirty="0" err="1"/>
              <a:t>LoRA</a:t>
            </a:r>
            <a:r>
              <a:rPr kumimoji="1" lang="en-US" altLang="ko-KR" dirty="0"/>
              <a:t> </a:t>
            </a:r>
            <a:r>
              <a:rPr kumimoji="1" lang="ko-KR" altLang="en-US" dirty="0"/>
              <a:t>데이터 세팅 시작</a:t>
            </a:r>
          </a:p>
        </p:txBody>
      </p:sp>
      <p:pic>
        <p:nvPicPr>
          <p:cNvPr id="4" name="내용 개체 틀 3">
            <a:extLst>
              <a:ext uri="{FF2B5EF4-FFF2-40B4-BE49-F238E27FC236}">
                <a16:creationId xmlns:a16="http://schemas.microsoft.com/office/drawing/2014/main" id="{ACD8C6C5-9EC3-1155-D80F-5330CAEC9BE5}"/>
              </a:ext>
            </a:extLst>
          </p:cNvPr>
          <p:cNvPicPr>
            <a:picLocks noGrp="1" noChangeAspect="1"/>
          </p:cNvPicPr>
          <p:nvPr>
            <p:ph idx="1"/>
          </p:nvPr>
        </p:nvPicPr>
        <p:blipFill>
          <a:blip r:embed="rId2"/>
          <a:stretch>
            <a:fillRect/>
          </a:stretch>
        </p:blipFill>
        <p:spPr>
          <a:xfrm>
            <a:off x="838200" y="3216466"/>
            <a:ext cx="10515600" cy="1569656"/>
          </a:xfrm>
          <a:prstGeom prst="rect">
            <a:avLst/>
          </a:prstGeom>
        </p:spPr>
      </p:pic>
    </p:spTree>
    <p:extLst>
      <p:ext uri="{BB962C8B-B14F-4D97-AF65-F5344CB8AC3E}">
        <p14:creationId xmlns:p14="http://schemas.microsoft.com/office/powerpoint/2010/main" val="296476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F34EFCA-4016-13FC-7616-FC7ED9AFD689}"/>
              </a:ext>
            </a:extLst>
          </p:cNvPr>
          <p:cNvSpPr>
            <a:spLocks noGrp="1"/>
          </p:cNvSpPr>
          <p:nvPr>
            <p:ph type="title"/>
          </p:nvPr>
        </p:nvSpPr>
        <p:spPr/>
        <p:txBody>
          <a:bodyPr/>
          <a:lstStyle/>
          <a:p>
            <a:r>
              <a:rPr lang="en-US" altLang="ko-KR" dirty="0" err="1"/>
              <a:t>LoRA</a:t>
            </a:r>
            <a:r>
              <a:rPr lang="ko-KR" altLang="en-US" dirty="0"/>
              <a:t> </a:t>
            </a:r>
            <a:r>
              <a:rPr lang="en-US" altLang="ko-KR" dirty="0"/>
              <a:t>(SDXL</a:t>
            </a:r>
            <a:r>
              <a:rPr lang="ko-KR" altLang="en-US" dirty="0"/>
              <a:t>기반</a:t>
            </a:r>
            <a:r>
              <a:rPr lang="en-US" altLang="ko-KR" dirty="0"/>
              <a:t>) </a:t>
            </a:r>
            <a:r>
              <a:rPr lang="ko-KR" altLang="en-US" dirty="0"/>
              <a:t>모델 만들기</a:t>
            </a:r>
          </a:p>
        </p:txBody>
      </p:sp>
      <p:sp>
        <p:nvSpPr>
          <p:cNvPr id="5" name="텍스트 개체 틀 4">
            <a:extLst>
              <a:ext uri="{FF2B5EF4-FFF2-40B4-BE49-F238E27FC236}">
                <a16:creationId xmlns:a16="http://schemas.microsoft.com/office/drawing/2014/main" id="{15F78D88-58D9-1AFB-37BD-0A2705E1F22D}"/>
              </a:ext>
            </a:extLst>
          </p:cNvPr>
          <p:cNvSpPr>
            <a:spLocks noGrp="1"/>
          </p:cNvSpPr>
          <p:nvPr>
            <p:ph type="body" idx="1"/>
          </p:nvPr>
        </p:nvSpPr>
        <p:spPr/>
        <p:txBody>
          <a:bodyPr/>
          <a:lstStyle/>
          <a:p>
            <a:r>
              <a:rPr lang="en-US" altLang="ko-KR" dirty="0" err="1"/>
              <a:t>LoRA</a:t>
            </a:r>
            <a:r>
              <a:rPr lang="en-US" altLang="ko-KR" dirty="0"/>
              <a:t> Trainer </a:t>
            </a:r>
            <a:r>
              <a:rPr lang="en-US" altLang="ko-KR" dirty="0" err="1"/>
              <a:t>Colab</a:t>
            </a:r>
            <a:r>
              <a:rPr lang="en-US" altLang="ko-KR" dirty="0"/>
              <a:t> </a:t>
            </a:r>
            <a:r>
              <a:rPr lang="ko-KR" altLang="en-US" dirty="0">
                <a:hlinkClick r:id="rId2"/>
              </a:rPr>
              <a:t>링크</a:t>
            </a:r>
            <a:endParaRPr lang="ko-KR" altLang="en-US" dirty="0"/>
          </a:p>
        </p:txBody>
      </p:sp>
    </p:spTree>
    <p:extLst>
      <p:ext uri="{BB962C8B-B14F-4D97-AF65-F5344CB8AC3E}">
        <p14:creationId xmlns:p14="http://schemas.microsoft.com/office/powerpoint/2010/main" val="336036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34F262-2127-5138-892C-422F872DB200}"/>
              </a:ext>
            </a:extLst>
          </p:cNvPr>
          <p:cNvSpPr>
            <a:spLocks noGrp="1"/>
          </p:cNvSpPr>
          <p:nvPr>
            <p:ph type="title"/>
          </p:nvPr>
        </p:nvSpPr>
        <p:spPr/>
        <p:txBody>
          <a:bodyPr/>
          <a:lstStyle/>
          <a:p>
            <a:r>
              <a:rPr kumimoji="1" lang="ko-KR" altLang="en-US" dirty="0"/>
              <a:t>이미지 생성에 가장 큰 핵심</a:t>
            </a:r>
          </a:p>
        </p:txBody>
      </p:sp>
      <p:sp>
        <p:nvSpPr>
          <p:cNvPr id="5" name="내용 개체 틀 4">
            <a:extLst>
              <a:ext uri="{FF2B5EF4-FFF2-40B4-BE49-F238E27FC236}">
                <a16:creationId xmlns:a16="http://schemas.microsoft.com/office/drawing/2014/main" id="{C078961A-E68F-AC87-3D5F-4F15332F434A}"/>
              </a:ext>
            </a:extLst>
          </p:cNvPr>
          <p:cNvSpPr>
            <a:spLocks noGrp="1"/>
          </p:cNvSpPr>
          <p:nvPr>
            <p:ph sz="half" idx="2"/>
          </p:nvPr>
        </p:nvSpPr>
        <p:spPr/>
        <p:txBody>
          <a:bodyPr/>
          <a:lstStyle/>
          <a:p>
            <a:r>
              <a:rPr lang="ko-KR" altLang="en-US" dirty="0"/>
              <a:t>이미지 분류를 통해서 사람보다 분류 잘하는 인공지능 </a:t>
            </a:r>
            <a:r>
              <a:rPr lang="en-US" altLang="ko-KR" dirty="0"/>
              <a:t>2015</a:t>
            </a:r>
            <a:r>
              <a:rPr lang="ko-KR" altLang="en-US" dirty="0"/>
              <a:t>년 이후</a:t>
            </a:r>
            <a:r>
              <a:rPr lang="en-US" altLang="ko-KR" dirty="0"/>
              <a:t>…</a:t>
            </a:r>
          </a:p>
          <a:p>
            <a:r>
              <a:rPr lang="en-US" altLang="ko-KR" dirty="0"/>
              <a:t>CNN</a:t>
            </a:r>
            <a:r>
              <a:rPr lang="ko-KR" altLang="en-US" dirty="0"/>
              <a:t> 레이어를 이용하여 이미지 특성 추출과 분류를 잘함</a:t>
            </a:r>
            <a:r>
              <a:rPr lang="en-US" altLang="ko-KR" dirty="0"/>
              <a:t>.</a:t>
            </a:r>
          </a:p>
        </p:txBody>
      </p:sp>
      <p:pic>
        <p:nvPicPr>
          <p:cNvPr id="1026" name="Picture 2" descr="딥러닝/머신러닝 연구의 미래 | Chansey">
            <a:extLst>
              <a:ext uri="{FF2B5EF4-FFF2-40B4-BE49-F238E27FC236}">
                <a16:creationId xmlns:a16="http://schemas.microsoft.com/office/drawing/2014/main" id="{069B6E15-72E8-D28C-4F40-9D8488F6BD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61117" y="1825625"/>
            <a:ext cx="5558684" cy="288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46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50ADA0E-72A3-AC89-E326-FAEFAEC833BE}"/>
              </a:ext>
            </a:extLst>
          </p:cNvPr>
          <p:cNvSpPr>
            <a:spLocks noGrp="1"/>
          </p:cNvSpPr>
          <p:nvPr>
            <p:ph type="title"/>
          </p:nvPr>
        </p:nvSpPr>
        <p:spPr/>
        <p:txBody>
          <a:bodyPr/>
          <a:lstStyle/>
          <a:p>
            <a:r>
              <a:rPr lang="ko-KR" altLang="en-US" dirty="0"/>
              <a:t>학습할 프로젝트 넣기</a:t>
            </a:r>
          </a:p>
        </p:txBody>
      </p:sp>
      <p:pic>
        <p:nvPicPr>
          <p:cNvPr id="6" name="내용 개체 틀 5">
            <a:extLst>
              <a:ext uri="{FF2B5EF4-FFF2-40B4-BE49-F238E27FC236}">
                <a16:creationId xmlns:a16="http://schemas.microsoft.com/office/drawing/2014/main" id="{69790457-11AF-6210-E1D6-345D4FB483E3}"/>
              </a:ext>
            </a:extLst>
          </p:cNvPr>
          <p:cNvPicPr>
            <a:picLocks noGrp="1" noChangeAspect="1"/>
          </p:cNvPicPr>
          <p:nvPr>
            <p:ph idx="1"/>
          </p:nvPr>
        </p:nvPicPr>
        <p:blipFill>
          <a:blip r:embed="rId2"/>
          <a:stretch>
            <a:fillRect/>
          </a:stretch>
        </p:blipFill>
        <p:spPr>
          <a:xfrm>
            <a:off x="838200" y="2904809"/>
            <a:ext cx="10515600" cy="2192970"/>
          </a:xfrm>
          <a:prstGeom prst="rect">
            <a:avLst/>
          </a:prstGeom>
        </p:spPr>
      </p:pic>
    </p:spTree>
    <p:extLst>
      <p:ext uri="{BB962C8B-B14F-4D97-AF65-F5344CB8AC3E}">
        <p14:creationId xmlns:p14="http://schemas.microsoft.com/office/powerpoint/2010/main" val="368692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F985E0-0B85-80A0-4A60-DB740189B5E7}"/>
              </a:ext>
            </a:extLst>
          </p:cNvPr>
          <p:cNvSpPr>
            <a:spLocks noGrp="1"/>
          </p:cNvSpPr>
          <p:nvPr>
            <p:ph type="title"/>
          </p:nvPr>
        </p:nvSpPr>
        <p:spPr/>
        <p:txBody>
          <a:bodyPr/>
          <a:lstStyle/>
          <a:p>
            <a:r>
              <a:rPr kumimoji="1" lang="en-US" altLang="ko-KR" dirty="0" err="1"/>
              <a:t>LoRA</a:t>
            </a:r>
            <a:r>
              <a:rPr kumimoji="1" lang="en-US" altLang="ko-KR" dirty="0"/>
              <a:t> </a:t>
            </a:r>
            <a:r>
              <a:rPr kumimoji="1" lang="ko-KR" altLang="en-US" dirty="0"/>
              <a:t>학습할 대상의 모델 선택</a:t>
            </a:r>
          </a:p>
        </p:txBody>
      </p:sp>
      <p:pic>
        <p:nvPicPr>
          <p:cNvPr id="4" name="내용 개체 틀 3">
            <a:extLst>
              <a:ext uri="{FF2B5EF4-FFF2-40B4-BE49-F238E27FC236}">
                <a16:creationId xmlns:a16="http://schemas.microsoft.com/office/drawing/2014/main" id="{51F6969C-2CAC-0DB2-E3B3-2F1737BDA7E6}"/>
              </a:ext>
            </a:extLst>
          </p:cNvPr>
          <p:cNvPicPr>
            <a:picLocks noGrp="1" noChangeAspect="1"/>
          </p:cNvPicPr>
          <p:nvPr>
            <p:ph idx="1"/>
          </p:nvPr>
        </p:nvPicPr>
        <p:blipFill>
          <a:blip r:embed="rId2"/>
          <a:stretch>
            <a:fillRect/>
          </a:stretch>
        </p:blipFill>
        <p:spPr>
          <a:xfrm>
            <a:off x="838200" y="2168108"/>
            <a:ext cx="10515600" cy="1537322"/>
          </a:xfrm>
          <a:prstGeom prst="rect">
            <a:avLst/>
          </a:prstGeom>
        </p:spPr>
      </p:pic>
      <p:pic>
        <p:nvPicPr>
          <p:cNvPr id="5" name="그림 4">
            <a:extLst>
              <a:ext uri="{FF2B5EF4-FFF2-40B4-BE49-F238E27FC236}">
                <a16:creationId xmlns:a16="http://schemas.microsoft.com/office/drawing/2014/main" id="{468F8CDB-96E0-EF33-C1A5-85C0B594EAC2}"/>
              </a:ext>
            </a:extLst>
          </p:cNvPr>
          <p:cNvPicPr>
            <a:picLocks noChangeAspect="1"/>
          </p:cNvPicPr>
          <p:nvPr/>
        </p:nvPicPr>
        <p:blipFill>
          <a:blip r:embed="rId3"/>
          <a:stretch>
            <a:fillRect/>
          </a:stretch>
        </p:blipFill>
        <p:spPr>
          <a:xfrm>
            <a:off x="2049628" y="3760436"/>
            <a:ext cx="4624127" cy="2732439"/>
          </a:xfrm>
          <a:prstGeom prst="rect">
            <a:avLst/>
          </a:prstGeom>
        </p:spPr>
      </p:pic>
      <p:sp>
        <p:nvSpPr>
          <p:cNvPr id="6" name="직사각형 5">
            <a:extLst>
              <a:ext uri="{FF2B5EF4-FFF2-40B4-BE49-F238E27FC236}">
                <a16:creationId xmlns:a16="http://schemas.microsoft.com/office/drawing/2014/main" id="{FDC07D5B-3364-409D-63C9-AF553C943A85}"/>
              </a:ext>
            </a:extLst>
          </p:cNvPr>
          <p:cNvSpPr/>
          <p:nvPr/>
        </p:nvSpPr>
        <p:spPr>
          <a:xfrm>
            <a:off x="2049628" y="4182850"/>
            <a:ext cx="3327590" cy="1808517"/>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462A7A15-FBED-E8DE-8E3A-652850C9A983}"/>
              </a:ext>
            </a:extLst>
          </p:cNvPr>
          <p:cNvSpPr/>
          <p:nvPr/>
        </p:nvSpPr>
        <p:spPr>
          <a:xfrm>
            <a:off x="2049628" y="5974260"/>
            <a:ext cx="3327590" cy="518615"/>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
        <p:nvSpPr>
          <p:cNvPr id="8" name="TextBox 7">
            <a:extLst>
              <a:ext uri="{FF2B5EF4-FFF2-40B4-BE49-F238E27FC236}">
                <a16:creationId xmlns:a16="http://schemas.microsoft.com/office/drawing/2014/main" id="{1AF28E5A-BBCB-165C-A17D-85A7AAC45576}"/>
              </a:ext>
            </a:extLst>
          </p:cNvPr>
          <p:cNvSpPr txBox="1"/>
          <p:nvPr/>
        </p:nvSpPr>
        <p:spPr>
          <a:xfrm>
            <a:off x="5540991" y="4776716"/>
            <a:ext cx="2425664" cy="369332"/>
          </a:xfrm>
          <a:prstGeom prst="rect">
            <a:avLst/>
          </a:prstGeom>
          <a:noFill/>
        </p:spPr>
        <p:txBody>
          <a:bodyPr wrap="none" rtlCol="0">
            <a:spAutoFit/>
          </a:bodyPr>
          <a:lstStyle/>
          <a:p>
            <a:r>
              <a:rPr kumimoji="1" lang="en-US" altLang="ko-KR" dirty="0"/>
              <a:t>Animation </a:t>
            </a:r>
            <a:r>
              <a:rPr kumimoji="1" lang="ko-KR" altLang="en-US" dirty="0"/>
              <a:t>생성 모델</a:t>
            </a:r>
          </a:p>
        </p:txBody>
      </p:sp>
      <p:sp>
        <p:nvSpPr>
          <p:cNvPr id="9" name="TextBox 8">
            <a:extLst>
              <a:ext uri="{FF2B5EF4-FFF2-40B4-BE49-F238E27FC236}">
                <a16:creationId xmlns:a16="http://schemas.microsoft.com/office/drawing/2014/main" id="{BF889E1F-C384-B91E-0493-C93DB46EFAED}"/>
              </a:ext>
            </a:extLst>
          </p:cNvPr>
          <p:cNvSpPr txBox="1"/>
          <p:nvPr/>
        </p:nvSpPr>
        <p:spPr>
          <a:xfrm>
            <a:off x="5540991" y="5974260"/>
            <a:ext cx="1733167" cy="369332"/>
          </a:xfrm>
          <a:prstGeom prst="rect">
            <a:avLst/>
          </a:prstGeom>
          <a:noFill/>
        </p:spPr>
        <p:txBody>
          <a:bodyPr wrap="none" rtlCol="0">
            <a:spAutoFit/>
          </a:bodyPr>
          <a:lstStyle/>
          <a:p>
            <a:r>
              <a:rPr kumimoji="1" lang="ko-KR" altLang="en-US" dirty="0"/>
              <a:t>실사</a:t>
            </a:r>
            <a:r>
              <a:rPr kumimoji="1" lang="en-US" altLang="ko-KR" dirty="0"/>
              <a:t> </a:t>
            </a:r>
            <a:r>
              <a:rPr kumimoji="1" lang="ko-KR" altLang="en-US" dirty="0"/>
              <a:t>생성 모델</a:t>
            </a:r>
          </a:p>
        </p:txBody>
      </p:sp>
      <p:sp>
        <p:nvSpPr>
          <p:cNvPr id="10" name="직사각형 9">
            <a:extLst>
              <a:ext uri="{FF2B5EF4-FFF2-40B4-BE49-F238E27FC236}">
                <a16:creationId xmlns:a16="http://schemas.microsoft.com/office/drawing/2014/main" id="{623B991E-E8FD-5306-95CE-76F19EB032A6}"/>
              </a:ext>
            </a:extLst>
          </p:cNvPr>
          <p:cNvSpPr/>
          <p:nvPr/>
        </p:nvSpPr>
        <p:spPr>
          <a:xfrm>
            <a:off x="2049628" y="2127182"/>
            <a:ext cx="3177465" cy="45224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Tree>
    <p:extLst>
      <p:ext uri="{BB962C8B-B14F-4D97-AF65-F5344CB8AC3E}">
        <p14:creationId xmlns:p14="http://schemas.microsoft.com/office/powerpoint/2010/main" val="2610512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F8D50C-067D-B672-B21C-26030DBDCB28}"/>
              </a:ext>
            </a:extLst>
          </p:cNvPr>
          <p:cNvSpPr>
            <a:spLocks noGrp="1"/>
          </p:cNvSpPr>
          <p:nvPr>
            <p:ph type="title"/>
          </p:nvPr>
        </p:nvSpPr>
        <p:spPr/>
        <p:txBody>
          <a:bodyPr/>
          <a:lstStyle/>
          <a:p>
            <a:r>
              <a:rPr kumimoji="1" lang="ko-KR" altLang="en-US" dirty="0"/>
              <a:t>학습 횟수 지정</a:t>
            </a:r>
          </a:p>
        </p:txBody>
      </p:sp>
      <p:pic>
        <p:nvPicPr>
          <p:cNvPr id="4" name="내용 개체 틀 3">
            <a:extLst>
              <a:ext uri="{FF2B5EF4-FFF2-40B4-BE49-F238E27FC236}">
                <a16:creationId xmlns:a16="http://schemas.microsoft.com/office/drawing/2014/main" id="{F644E8E5-A67E-A70A-1627-38E796F81AF8}"/>
              </a:ext>
            </a:extLst>
          </p:cNvPr>
          <p:cNvPicPr>
            <a:picLocks noGrp="1" noChangeAspect="1"/>
          </p:cNvPicPr>
          <p:nvPr>
            <p:ph idx="1"/>
          </p:nvPr>
        </p:nvPicPr>
        <p:blipFill>
          <a:blip r:embed="rId2"/>
          <a:stretch>
            <a:fillRect/>
          </a:stretch>
        </p:blipFill>
        <p:spPr>
          <a:xfrm>
            <a:off x="838200" y="2768604"/>
            <a:ext cx="10515600" cy="2465379"/>
          </a:xfrm>
          <a:prstGeom prst="rect">
            <a:avLst/>
          </a:prstGeom>
        </p:spPr>
      </p:pic>
      <p:sp>
        <p:nvSpPr>
          <p:cNvPr id="5" name="직사각형 4">
            <a:extLst>
              <a:ext uri="{FF2B5EF4-FFF2-40B4-BE49-F238E27FC236}">
                <a16:creationId xmlns:a16="http://schemas.microsoft.com/office/drawing/2014/main" id="{4A05CF64-3E73-A932-1E6C-2C21A5C75B03}"/>
              </a:ext>
            </a:extLst>
          </p:cNvPr>
          <p:cNvSpPr/>
          <p:nvPr/>
        </p:nvSpPr>
        <p:spPr>
          <a:xfrm>
            <a:off x="1967743" y="3314537"/>
            <a:ext cx="406968" cy="45224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1A9442D7-507A-5D85-340C-08E581872229}"/>
              </a:ext>
            </a:extLst>
          </p:cNvPr>
          <p:cNvSpPr txBox="1"/>
          <p:nvPr/>
        </p:nvSpPr>
        <p:spPr>
          <a:xfrm>
            <a:off x="2524836" y="3397451"/>
            <a:ext cx="1733167" cy="369332"/>
          </a:xfrm>
          <a:prstGeom prst="rect">
            <a:avLst/>
          </a:prstGeom>
          <a:noFill/>
        </p:spPr>
        <p:txBody>
          <a:bodyPr wrap="none" rtlCol="0">
            <a:spAutoFit/>
          </a:bodyPr>
          <a:lstStyle/>
          <a:p>
            <a:r>
              <a:rPr kumimoji="1" lang="ko-KR" altLang="en-US" dirty="0"/>
              <a:t>장당 학습 횟수</a:t>
            </a:r>
          </a:p>
        </p:txBody>
      </p:sp>
      <p:sp>
        <p:nvSpPr>
          <p:cNvPr id="7" name="직사각형 6">
            <a:extLst>
              <a:ext uri="{FF2B5EF4-FFF2-40B4-BE49-F238E27FC236}">
                <a16:creationId xmlns:a16="http://schemas.microsoft.com/office/drawing/2014/main" id="{06640586-AB68-983B-ADAC-83D9E498BA65}"/>
              </a:ext>
            </a:extLst>
          </p:cNvPr>
          <p:cNvSpPr/>
          <p:nvPr/>
        </p:nvSpPr>
        <p:spPr>
          <a:xfrm>
            <a:off x="1764259" y="4392453"/>
            <a:ext cx="1060828" cy="711810"/>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
        <p:nvSpPr>
          <p:cNvPr id="8" name="TextBox 7">
            <a:extLst>
              <a:ext uri="{FF2B5EF4-FFF2-40B4-BE49-F238E27FC236}">
                <a16:creationId xmlns:a16="http://schemas.microsoft.com/office/drawing/2014/main" id="{AA2D2BD4-647E-4CD9-3EA0-A2513B8BB4AF}"/>
              </a:ext>
            </a:extLst>
          </p:cNvPr>
          <p:cNvSpPr txBox="1"/>
          <p:nvPr/>
        </p:nvSpPr>
        <p:spPr>
          <a:xfrm>
            <a:off x="1764259" y="5233983"/>
            <a:ext cx="3199915" cy="369332"/>
          </a:xfrm>
          <a:prstGeom prst="rect">
            <a:avLst/>
          </a:prstGeom>
          <a:noFill/>
        </p:spPr>
        <p:txBody>
          <a:bodyPr wrap="none" rtlCol="0">
            <a:spAutoFit/>
          </a:bodyPr>
          <a:lstStyle/>
          <a:p>
            <a:r>
              <a:rPr kumimoji="1" lang="ko-KR" altLang="en-US" dirty="0"/>
              <a:t>얼마만큼 학습 반복할 것인지</a:t>
            </a:r>
          </a:p>
        </p:txBody>
      </p:sp>
    </p:spTree>
    <p:extLst>
      <p:ext uri="{BB962C8B-B14F-4D97-AF65-F5344CB8AC3E}">
        <p14:creationId xmlns:p14="http://schemas.microsoft.com/office/powerpoint/2010/main" val="146056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E6013-1450-A22C-60BE-CF29A743FEBE}"/>
              </a:ext>
            </a:extLst>
          </p:cNvPr>
          <p:cNvSpPr>
            <a:spLocks noGrp="1"/>
          </p:cNvSpPr>
          <p:nvPr>
            <p:ph type="title"/>
          </p:nvPr>
        </p:nvSpPr>
        <p:spPr/>
        <p:txBody>
          <a:bodyPr/>
          <a:lstStyle/>
          <a:p>
            <a:r>
              <a:rPr kumimoji="1" lang="en-US" altLang="ko-KR" dirty="0"/>
              <a:t>Finetuning </a:t>
            </a:r>
            <a:r>
              <a:rPr kumimoji="1" lang="ko-KR" altLang="en-US" dirty="0"/>
              <a:t>대상에 따른 차원 지정</a:t>
            </a:r>
          </a:p>
        </p:txBody>
      </p:sp>
      <p:pic>
        <p:nvPicPr>
          <p:cNvPr id="7" name="내용 개체 틀 6">
            <a:extLst>
              <a:ext uri="{FF2B5EF4-FFF2-40B4-BE49-F238E27FC236}">
                <a16:creationId xmlns:a16="http://schemas.microsoft.com/office/drawing/2014/main" id="{9BB3F36B-E0FA-1C9F-1E46-BB98058FB5DD}"/>
              </a:ext>
            </a:extLst>
          </p:cNvPr>
          <p:cNvPicPr>
            <a:picLocks noGrp="1" noChangeAspect="1"/>
          </p:cNvPicPr>
          <p:nvPr>
            <p:ph idx="1"/>
          </p:nvPr>
        </p:nvPicPr>
        <p:blipFill>
          <a:blip r:embed="rId2"/>
          <a:stretch>
            <a:fillRect/>
          </a:stretch>
        </p:blipFill>
        <p:spPr>
          <a:xfrm>
            <a:off x="838200" y="2323935"/>
            <a:ext cx="10515600" cy="3354717"/>
          </a:xfrm>
          <a:prstGeom prst="rect">
            <a:avLst/>
          </a:prstGeom>
        </p:spPr>
      </p:pic>
      <p:sp>
        <p:nvSpPr>
          <p:cNvPr id="8" name="직사각형 7">
            <a:extLst>
              <a:ext uri="{FF2B5EF4-FFF2-40B4-BE49-F238E27FC236}">
                <a16:creationId xmlns:a16="http://schemas.microsoft.com/office/drawing/2014/main" id="{B39AC8A7-D97C-58BC-5B9F-FDFF18856919}"/>
              </a:ext>
            </a:extLst>
          </p:cNvPr>
          <p:cNvSpPr/>
          <p:nvPr/>
        </p:nvSpPr>
        <p:spPr>
          <a:xfrm>
            <a:off x="838200" y="3330054"/>
            <a:ext cx="2737513" cy="45378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773BC2AD-40E1-1E28-6523-A72454C846E0}"/>
              </a:ext>
            </a:extLst>
          </p:cNvPr>
          <p:cNvSpPr/>
          <p:nvPr/>
        </p:nvSpPr>
        <p:spPr>
          <a:xfrm>
            <a:off x="11109278" y="4162567"/>
            <a:ext cx="244522" cy="292515"/>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9E1214D4-7C41-3200-3122-979514605C74}"/>
              </a:ext>
            </a:extLst>
          </p:cNvPr>
          <p:cNvSpPr/>
          <p:nvPr/>
        </p:nvSpPr>
        <p:spPr>
          <a:xfrm>
            <a:off x="11109278" y="5039649"/>
            <a:ext cx="244522" cy="292515"/>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ko-KR" altLang="en-US"/>
          </a:p>
        </p:txBody>
      </p:sp>
    </p:spTree>
    <p:extLst>
      <p:ext uri="{BB962C8B-B14F-4D97-AF65-F5344CB8AC3E}">
        <p14:creationId xmlns:p14="http://schemas.microsoft.com/office/powerpoint/2010/main" val="179744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3030FE-518E-9C52-0AF3-063ACB2F15C0}"/>
              </a:ext>
            </a:extLst>
          </p:cNvPr>
          <p:cNvSpPr>
            <a:spLocks noGrp="1"/>
          </p:cNvSpPr>
          <p:nvPr>
            <p:ph type="title"/>
          </p:nvPr>
        </p:nvSpPr>
        <p:spPr/>
        <p:txBody>
          <a:bodyPr/>
          <a:lstStyle/>
          <a:p>
            <a:r>
              <a:rPr kumimoji="1" lang="ko-KR" altLang="en-US" dirty="0"/>
              <a:t>자동차 프롬프트</a:t>
            </a:r>
          </a:p>
        </p:txBody>
      </p:sp>
      <p:sp>
        <p:nvSpPr>
          <p:cNvPr id="3" name="내용 개체 틀 2">
            <a:extLst>
              <a:ext uri="{FF2B5EF4-FFF2-40B4-BE49-F238E27FC236}">
                <a16:creationId xmlns:a16="http://schemas.microsoft.com/office/drawing/2014/main" id="{430FCFDC-C6E5-57C0-D836-37FA872A0B23}"/>
              </a:ext>
            </a:extLst>
          </p:cNvPr>
          <p:cNvSpPr>
            <a:spLocks noGrp="1"/>
          </p:cNvSpPr>
          <p:nvPr>
            <p:ph idx="1"/>
          </p:nvPr>
        </p:nvSpPr>
        <p:spPr/>
        <p:txBody>
          <a:bodyPr/>
          <a:lstStyle/>
          <a:p>
            <a:r>
              <a:rPr lang="en-US" altLang="ko-KR" b="1" dirty="0"/>
              <a:t>Prompt</a:t>
            </a:r>
            <a:r>
              <a:rPr lang="en-US" altLang="ko-KR" dirty="0"/>
              <a:t> : </a:t>
            </a:r>
            <a:r>
              <a:rPr lang="en" altLang="ko-KR" dirty="0"/>
              <a:t>car, 4k, </a:t>
            </a:r>
            <a:r>
              <a:rPr lang="en" altLang="ko-KR" dirty="0" err="1"/>
              <a:t>modelshoot</a:t>
            </a:r>
            <a:r>
              <a:rPr lang="en" altLang="ko-KR" dirty="0"/>
              <a:t> style, (extremely detailed CG unity 8k wallpaper),unreal engine, 75mm lens, High Detail, Sharp focus, dramatic, cinematic lighting </a:t>
            </a:r>
          </a:p>
          <a:p>
            <a:endParaRPr lang="en" altLang="ko-KR" dirty="0"/>
          </a:p>
          <a:p>
            <a:r>
              <a:rPr lang="en" altLang="ko-KR" b="1" dirty="0"/>
              <a:t>Negative Prompt</a:t>
            </a:r>
            <a:r>
              <a:rPr lang="en" altLang="ko-KR" dirty="0"/>
              <a:t>: (bad composition), (out of frame), off center, drawing, anime, art, cartoon, painting, drawing, anime, art, cartoon, painting, drawing, anime, art, cartoon, painting, Low quality, worst quality, bad anatomy, bad gun anatomy, 144p, blurry, censored, artifacts, jpeg artifact, oversaturation, watermark</a:t>
            </a:r>
            <a:endParaRPr kumimoji="1" lang="ko-KR" altLang="en-US" dirty="0"/>
          </a:p>
        </p:txBody>
      </p:sp>
    </p:spTree>
    <p:extLst>
      <p:ext uri="{BB962C8B-B14F-4D97-AF65-F5344CB8AC3E}">
        <p14:creationId xmlns:p14="http://schemas.microsoft.com/office/powerpoint/2010/main" val="185883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바퀴, 자동차 디자인, 차량, 육상 차량이(가) 표시된 사진&#10;&#10;AI 생성 콘텐츠는 정확하지 않을 수 있습니다.">
            <a:extLst>
              <a:ext uri="{FF2B5EF4-FFF2-40B4-BE49-F238E27FC236}">
                <a16:creationId xmlns:a16="http://schemas.microsoft.com/office/drawing/2014/main" id="{64936E9D-3D6B-F8FD-9E0E-914CE875D38D}"/>
              </a:ext>
            </a:extLst>
          </p:cNvPr>
          <p:cNvPicPr>
            <a:picLocks noChangeAspect="1"/>
          </p:cNvPicPr>
          <p:nvPr/>
        </p:nvPicPr>
        <p:blipFill>
          <a:blip r:embed="rId2"/>
          <a:stretch>
            <a:fillRect/>
          </a:stretch>
        </p:blipFill>
        <p:spPr>
          <a:xfrm>
            <a:off x="448860" y="313900"/>
            <a:ext cx="5537958" cy="3115101"/>
          </a:xfrm>
          <a:prstGeom prst="rect">
            <a:avLst/>
          </a:prstGeom>
        </p:spPr>
      </p:pic>
      <p:pic>
        <p:nvPicPr>
          <p:cNvPr id="7" name="그림 6" descr="차량, 육상 차량, 바퀴, 교통이(가) 표시된 사진&#10;&#10;AI 생성 콘텐츠는 정확하지 않을 수 있습니다.">
            <a:extLst>
              <a:ext uri="{FF2B5EF4-FFF2-40B4-BE49-F238E27FC236}">
                <a16:creationId xmlns:a16="http://schemas.microsoft.com/office/drawing/2014/main" id="{0CD81F7F-843E-3307-8307-FC3CDD16371A}"/>
              </a:ext>
            </a:extLst>
          </p:cNvPr>
          <p:cNvPicPr>
            <a:picLocks noChangeAspect="1"/>
          </p:cNvPicPr>
          <p:nvPr/>
        </p:nvPicPr>
        <p:blipFill>
          <a:blip r:embed="rId3"/>
          <a:stretch>
            <a:fillRect/>
          </a:stretch>
        </p:blipFill>
        <p:spPr>
          <a:xfrm>
            <a:off x="6262806" y="313899"/>
            <a:ext cx="5537958" cy="3115101"/>
          </a:xfrm>
          <a:prstGeom prst="rect">
            <a:avLst/>
          </a:prstGeom>
        </p:spPr>
      </p:pic>
      <p:pic>
        <p:nvPicPr>
          <p:cNvPr id="9" name="그림 8" descr="차량, 육상 차량, 바퀴, 하늘이(가) 표시된 사진&#10;&#10;AI 생성 콘텐츠는 정확하지 않을 수 있습니다.">
            <a:extLst>
              <a:ext uri="{FF2B5EF4-FFF2-40B4-BE49-F238E27FC236}">
                <a16:creationId xmlns:a16="http://schemas.microsoft.com/office/drawing/2014/main" id="{A0C69667-44FC-5EFF-85DE-1CBB13B06655}"/>
              </a:ext>
            </a:extLst>
          </p:cNvPr>
          <p:cNvPicPr>
            <a:picLocks noChangeAspect="1"/>
          </p:cNvPicPr>
          <p:nvPr/>
        </p:nvPicPr>
        <p:blipFill>
          <a:blip r:embed="rId4"/>
          <a:stretch>
            <a:fillRect/>
          </a:stretch>
        </p:blipFill>
        <p:spPr>
          <a:xfrm>
            <a:off x="3659307" y="3664212"/>
            <a:ext cx="4873386" cy="2741280"/>
          </a:xfrm>
          <a:prstGeom prst="rect">
            <a:avLst/>
          </a:prstGeom>
        </p:spPr>
      </p:pic>
    </p:spTree>
    <p:extLst>
      <p:ext uri="{BB962C8B-B14F-4D97-AF65-F5344CB8AC3E}">
        <p14:creationId xmlns:p14="http://schemas.microsoft.com/office/powerpoint/2010/main" val="13698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E38D-BA1B-DA34-DA08-6ABF348234F8}"/>
              </a:ext>
            </a:extLst>
          </p:cNvPr>
          <p:cNvSpPr>
            <a:spLocks noGrp="1"/>
          </p:cNvSpPr>
          <p:nvPr>
            <p:ph type="title"/>
          </p:nvPr>
        </p:nvSpPr>
        <p:spPr/>
        <p:txBody>
          <a:bodyPr/>
          <a:lstStyle/>
          <a:p>
            <a:r>
              <a:rPr lang="ko-KR" altLang="en-US" dirty="0" err="1"/>
              <a:t>아이오닉</a:t>
            </a:r>
            <a:r>
              <a:rPr lang="ko-KR" altLang="en-US" dirty="0"/>
              <a:t> </a:t>
            </a:r>
            <a:r>
              <a:rPr lang="en-US" altLang="ko-KR" dirty="0"/>
              <a:t>6</a:t>
            </a:r>
            <a:r>
              <a:rPr lang="ko-KR" altLang="en-US" dirty="0"/>
              <a:t> 자동차 프롬프트</a:t>
            </a:r>
          </a:p>
        </p:txBody>
      </p:sp>
      <p:sp>
        <p:nvSpPr>
          <p:cNvPr id="3" name="내용 개체 틀 2">
            <a:extLst>
              <a:ext uri="{FF2B5EF4-FFF2-40B4-BE49-F238E27FC236}">
                <a16:creationId xmlns:a16="http://schemas.microsoft.com/office/drawing/2014/main" id="{7BDE2B5F-7841-7597-02EF-CADABBB884E5}"/>
              </a:ext>
            </a:extLst>
          </p:cNvPr>
          <p:cNvSpPr>
            <a:spLocks noGrp="1"/>
          </p:cNvSpPr>
          <p:nvPr>
            <p:ph idx="1"/>
          </p:nvPr>
        </p:nvSpPr>
        <p:spPr/>
        <p:txBody>
          <a:bodyPr>
            <a:normAutofit lnSpcReduction="10000"/>
          </a:bodyPr>
          <a:lstStyle/>
          <a:p>
            <a:r>
              <a:rPr lang="en-US" altLang="ko-KR" b="1" dirty="0"/>
              <a:t>Prompt</a:t>
            </a:r>
            <a:r>
              <a:rPr lang="en-US" altLang="ko-KR" dirty="0"/>
              <a:t> : </a:t>
            </a:r>
            <a:r>
              <a:rPr lang="en-US" altLang="ko-KR" b="1" u="sng" dirty="0"/>
              <a:t>&lt;</a:t>
            </a:r>
            <a:r>
              <a:rPr lang="ko-KR" altLang="en-US" b="1" u="sng" dirty="0" err="1"/>
              <a:t>아이오닉</a:t>
            </a:r>
            <a:r>
              <a:rPr lang="ko-KR" altLang="en-US" b="1" u="sng" dirty="0"/>
              <a:t> 태그</a:t>
            </a:r>
            <a:r>
              <a:rPr lang="en-US" altLang="ko-KR" b="1" u="sng" dirty="0"/>
              <a:t>&gt;,</a:t>
            </a:r>
            <a:r>
              <a:rPr lang="ko-KR" altLang="en-US" b="1" u="sng" dirty="0"/>
              <a:t> </a:t>
            </a:r>
            <a:r>
              <a:rPr lang="en-US" altLang="ko-KR" dirty="0"/>
              <a:t>ionic6-</a:t>
            </a:r>
            <a:r>
              <a:rPr lang="en" altLang="ko-KR" dirty="0"/>
              <a:t>car, 4k, </a:t>
            </a:r>
            <a:r>
              <a:rPr lang="en" altLang="ko-KR" dirty="0" err="1"/>
              <a:t>modelshoot</a:t>
            </a:r>
            <a:r>
              <a:rPr lang="en" altLang="ko-KR" dirty="0"/>
              <a:t> style, (extremely detailed CG unity 8k wallpaper),unreal engine, 75mm lens, High Detail, Sharp focus, dramatic, cinematic lighting </a:t>
            </a:r>
          </a:p>
          <a:p>
            <a:endParaRPr lang="en" altLang="ko-KR" dirty="0"/>
          </a:p>
          <a:p>
            <a:r>
              <a:rPr lang="en" altLang="ko-KR" b="1" dirty="0"/>
              <a:t>Negative Prompt</a:t>
            </a:r>
            <a:r>
              <a:rPr lang="en" altLang="ko-KR" dirty="0"/>
              <a:t>: (bad composition), (out of frame), off center, drawing, anime, art, cartoon, painting, drawing, anime, art, cartoon, painting, drawing, anime, art, cartoon, painting, Low quality, worst quality, bad anatomy, bad gun anatomy, 144p, blurry, censored, artifacts, jpeg artifact, oversaturation, watermark</a:t>
            </a:r>
            <a:endParaRPr kumimoji="1" lang="ko-KR" altLang="en-US" dirty="0"/>
          </a:p>
        </p:txBody>
      </p:sp>
    </p:spTree>
    <p:extLst>
      <p:ext uri="{BB962C8B-B14F-4D97-AF65-F5344CB8AC3E}">
        <p14:creationId xmlns:p14="http://schemas.microsoft.com/office/powerpoint/2010/main" val="136671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차량, 육상 차량, 바퀴, 자동차이(가) 표시된 사진&#10;&#10;AI 생성 콘텐츠는 정확하지 않을 수 있습니다.">
            <a:extLst>
              <a:ext uri="{FF2B5EF4-FFF2-40B4-BE49-F238E27FC236}">
                <a16:creationId xmlns:a16="http://schemas.microsoft.com/office/drawing/2014/main" id="{9570EEBB-9EDC-F5F4-1A66-84558A67115A}"/>
              </a:ext>
            </a:extLst>
          </p:cNvPr>
          <p:cNvPicPr>
            <a:picLocks noChangeAspect="1"/>
          </p:cNvPicPr>
          <p:nvPr/>
        </p:nvPicPr>
        <p:blipFill>
          <a:blip r:embed="rId2"/>
          <a:stretch>
            <a:fillRect/>
          </a:stretch>
        </p:blipFill>
        <p:spPr>
          <a:xfrm>
            <a:off x="2032000" y="1143000"/>
            <a:ext cx="7772400" cy="4371975"/>
          </a:xfrm>
          <a:prstGeom prst="rect">
            <a:avLst/>
          </a:prstGeom>
        </p:spPr>
      </p:pic>
    </p:spTree>
    <p:extLst>
      <p:ext uri="{BB962C8B-B14F-4D97-AF65-F5344CB8AC3E}">
        <p14:creationId xmlns:p14="http://schemas.microsoft.com/office/powerpoint/2010/main" val="386868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F0B70573-EB2A-1D19-D62F-3588DC859496}"/>
              </a:ext>
            </a:extLst>
          </p:cNvPr>
          <p:cNvSpPr>
            <a:spLocks noGrp="1"/>
          </p:cNvSpPr>
          <p:nvPr>
            <p:ph type="title"/>
          </p:nvPr>
        </p:nvSpPr>
        <p:spPr/>
        <p:txBody>
          <a:bodyPr/>
          <a:lstStyle/>
          <a:p>
            <a:r>
              <a:rPr lang="en-US" altLang="ko-KR" dirty="0"/>
              <a:t>Stable Diffusion WebUI Forge</a:t>
            </a:r>
            <a:br>
              <a:rPr lang="en-US" altLang="ko-KR" dirty="0"/>
            </a:br>
            <a:r>
              <a:rPr lang="en-US" altLang="ko-KR" dirty="0"/>
              <a:t>on </a:t>
            </a:r>
            <a:r>
              <a:rPr lang="en-US" altLang="ko-KR" dirty="0" err="1"/>
              <a:t>Colab</a:t>
            </a:r>
            <a:r>
              <a:rPr lang="en-US" altLang="ko-KR" dirty="0"/>
              <a:t> </a:t>
            </a:r>
            <a:endParaRPr lang="ko-KR" altLang="en-US" dirty="0"/>
          </a:p>
        </p:txBody>
      </p:sp>
      <p:sp>
        <p:nvSpPr>
          <p:cNvPr id="7" name="텍스트 개체 틀 6">
            <a:extLst>
              <a:ext uri="{FF2B5EF4-FFF2-40B4-BE49-F238E27FC236}">
                <a16:creationId xmlns:a16="http://schemas.microsoft.com/office/drawing/2014/main" id="{ECDBD0BC-A163-D328-BEE5-602327EC587D}"/>
              </a:ext>
            </a:extLst>
          </p:cNvPr>
          <p:cNvSpPr>
            <a:spLocks noGrp="1"/>
          </p:cNvSpPr>
          <p:nvPr>
            <p:ph type="body" idx="1"/>
          </p:nvPr>
        </p:nvSpPr>
        <p:spPr/>
        <p:txBody>
          <a:bodyPr/>
          <a:lstStyle/>
          <a:p>
            <a:r>
              <a:rPr lang="en-US" altLang="ko-KR" dirty="0" err="1"/>
              <a:t>Colab</a:t>
            </a:r>
            <a:r>
              <a:rPr lang="en-US" altLang="ko-KR" dirty="0"/>
              <a:t> </a:t>
            </a:r>
            <a:r>
              <a:rPr lang="ko-KR" altLang="en-US" dirty="0">
                <a:hlinkClick r:id="rId2"/>
              </a:rPr>
              <a:t>링크</a:t>
            </a:r>
            <a:endParaRPr lang="ko-KR" altLang="en-US" dirty="0"/>
          </a:p>
        </p:txBody>
      </p:sp>
    </p:spTree>
    <p:extLst>
      <p:ext uri="{BB962C8B-B14F-4D97-AF65-F5344CB8AC3E}">
        <p14:creationId xmlns:p14="http://schemas.microsoft.com/office/powerpoint/2010/main" val="605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05BB-0FE4-9149-513A-14830CB68757}"/>
              </a:ext>
            </a:extLst>
          </p:cNvPr>
          <p:cNvSpPr>
            <a:spLocks noGrp="1"/>
          </p:cNvSpPr>
          <p:nvPr>
            <p:ph type="title"/>
          </p:nvPr>
        </p:nvSpPr>
        <p:spPr/>
        <p:txBody>
          <a:bodyPr/>
          <a:lstStyle/>
          <a:p>
            <a:r>
              <a:rPr kumimoji="1" lang="en-US" altLang="ko-KR" dirty="0"/>
              <a:t>Denoise </a:t>
            </a:r>
            <a:r>
              <a:rPr kumimoji="1" lang="ko-KR" altLang="en-US" dirty="0"/>
              <a:t>및 이미지 생성 프롬프트</a:t>
            </a:r>
          </a:p>
        </p:txBody>
      </p:sp>
      <p:pic>
        <p:nvPicPr>
          <p:cNvPr id="2050" name="Picture 2" descr="Understanding Stable Diffusion from &quot;Scratch&quot; | Binxu Wang">
            <a:extLst>
              <a:ext uri="{FF2B5EF4-FFF2-40B4-BE49-F238E27FC236}">
                <a16:creationId xmlns:a16="http://schemas.microsoft.com/office/drawing/2014/main" id="{717E0426-F831-0BF4-3237-070B90229B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0623" y="1825625"/>
            <a:ext cx="863075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87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5CE465-B69E-40D0-C54D-71B10379183C}"/>
              </a:ext>
            </a:extLst>
          </p:cNvPr>
          <p:cNvSpPr>
            <a:spLocks noGrp="1"/>
          </p:cNvSpPr>
          <p:nvPr>
            <p:ph type="title"/>
          </p:nvPr>
        </p:nvSpPr>
        <p:spPr/>
        <p:txBody>
          <a:bodyPr/>
          <a:lstStyle/>
          <a:p>
            <a:r>
              <a:rPr kumimoji="1" lang="ko-KR" altLang="en-US" dirty="0"/>
              <a:t>모델 파라미터</a:t>
            </a:r>
            <a:r>
              <a:rPr kumimoji="1" lang="en-US" altLang="ko-KR" dirty="0"/>
              <a:t>(</a:t>
            </a:r>
            <a:r>
              <a:rPr kumimoji="1" lang="ko-KR" altLang="en-US" dirty="0"/>
              <a:t>학습데이터</a:t>
            </a:r>
            <a:r>
              <a:rPr kumimoji="1" lang="en-US" altLang="ko-KR" dirty="0"/>
              <a:t>)</a:t>
            </a:r>
            <a:r>
              <a:rPr kumimoji="1" lang="ko-KR" altLang="en-US" dirty="0" err="1"/>
              <a:t>에</a:t>
            </a:r>
            <a:r>
              <a:rPr kumimoji="1" lang="ko-KR" altLang="en-US" dirty="0"/>
              <a:t> 따른 모델</a:t>
            </a:r>
          </a:p>
        </p:txBody>
      </p:sp>
      <p:pic>
        <p:nvPicPr>
          <p:cNvPr id="8" name="내용 개체 틀 7">
            <a:extLst>
              <a:ext uri="{FF2B5EF4-FFF2-40B4-BE49-F238E27FC236}">
                <a16:creationId xmlns:a16="http://schemas.microsoft.com/office/drawing/2014/main" id="{87178EA3-DFA4-AFE3-1E45-F3BE073ADD9C}"/>
              </a:ext>
            </a:extLst>
          </p:cNvPr>
          <p:cNvPicPr>
            <a:picLocks noGrp="1" noChangeAspect="1"/>
          </p:cNvPicPr>
          <p:nvPr>
            <p:ph idx="1"/>
          </p:nvPr>
        </p:nvPicPr>
        <p:blipFill>
          <a:blip r:embed="rId2"/>
          <a:stretch>
            <a:fillRect/>
          </a:stretch>
        </p:blipFill>
        <p:spPr>
          <a:xfrm>
            <a:off x="2370382" y="1825625"/>
            <a:ext cx="7451235" cy="4351338"/>
          </a:xfrm>
          <a:prstGeom prst="rect">
            <a:avLst/>
          </a:prstGeom>
        </p:spPr>
      </p:pic>
    </p:spTree>
    <p:extLst>
      <p:ext uri="{BB962C8B-B14F-4D97-AF65-F5344CB8AC3E}">
        <p14:creationId xmlns:p14="http://schemas.microsoft.com/office/powerpoint/2010/main" val="259463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DD0EEB-106A-6A57-2A2C-FBDECD291BA8}"/>
              </a:ext>
            </a:extLst>
          </p:cNvPr>
          <p:cNvSpPr>
            <a:spLocks noGrp="1"/>
          </p:cNvSpPr>
          <p:nvPr>
            <p:ph type="title"/>
          </p:nvPr>
        </p:nvSpPr>
        <p:spPr/>
        <p:txBody>
          <a:bodyPr/>
          <a:lstStyle/>
          <a:p>
            <a:r>
              <a:rPr lang="ko-KR" altLang="en-US" dirty="0"/>
              <a:t>특정 캐릭터 외형 맞추어 </a:t>
            </a:r>
            <a:br>
              <a:rPr lang="en-US" altLang="ko-KR" dirty="0"/>
            </a:br>
            <a:r>
              <a:rPr lang="ko-KR" altLang="en-US" dirty="0" err="1"/>
              <a:t>만들어보다면</a:t>
            </a:r>
            <a:r>
              <a:rPr lang="en-US" altLang="ko-KR" dirty="0"/>
              <a:t>?</a:t>
            </a:r>
            <a:endParaRPr lang="ko-KR" altLang="en-US" dirty="0"/>
          </a:p>
        </p:txBody>
      </p:sp>
      <p:sp>
        <p:nvSpPr>
          <p:cNvPr id="5" name="텍스트 개체 틀 4">
            <a:extLst>
              <a:ext uri="{FF2B5EF4-FFF2-40B4-BE49-F238E27FC236}">
                <a16:creationId xmlns:a16="http://schemas.microsoft.com/office/drawing/2014/main" id="{50A5C8BC-7F97-A01C-AE1B-5C2B07372222}"/>
              </a:ext>
            </a:extLst>
          </p:cNvPr>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8790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8D9FEF5-25A3-0225-241F-46C0211B5A2D}"/>
              </a:ext>
            </a:extLst>
          </p:cNvPr>
          <p:cNvSpPr>
            <a:spLocks noGrp="1"/>
          </p:cNvSpPr>
          <p:nvPr>
            <p:ph type="title"/>
          </p:nvPr>
        </p:nvSpPr>
        <p:spPr/>
        <p:txBody>
          <a:bodyPr/>
          <a:lstStyle/>
          <a:p>
            <a:r>
              <a:rPr lang="en-US" altLang="ko-KR" dirty="0" err="1"/>
              <a:t>LoRA</a:t>
            </a:r>
            <a:r>
              <a:rPr lang="en" altLang="ko-KR" sz="2000" dirty="0"/>
              <a:t>(Low-Rank Adaptation)</a:t>
            </a:r>
            <a:r>
              <a:rPr lang="en-US" altLang="ko-KR" sz="2000" dirty="0"/>
              <a:t> </a:t>
            </a:r>
            <a:r>
              <a:rPr lang="ko-KR" altLang="en-US" dirty="0"/>
              <a:t>적용한 모델 구조</a:t>
            </a:r>
            <a:r>
              <a:rPr lang="en-US" altLang="ko-KR" dirty="0"/>
              <a:t>(</a:t>
            </a:r>
            <a:r>
              <a:rPr lang="ko-KR" altLang="en-US" dirty="0"/>
              <a:t>이미지</a:t>
            </a:r>
            <a:r>
              <a:rPr lang="en-US" altLang="ko-KR" dirty="0"/>
              <a:t>)</a:t>
            </a:r>
            <a:endParaRPr lang="ko-KR" altLang="en-US" dirty="0"/>
          </a:p>
        </p:txBody>
      </p:sp>
      <p:pic>
        <p:nvPicPr>
          <p:cNvPr id="2050" name="Picture 2" descr="LoRA 작동원리 시각화">
            <a:extLst>
              <a:ext uri="{FF2B5EF4-FFF2-40B4-BE49-F238E27FC236}">
                <a16:creationId xmlns:a16="http://schemas.microsoft.com/office/drawing/2014/main" id="{8E13D337-19EC-1E77-A240-98B1CFFFD9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84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9534777-C9B2-D5E4-A22A-AB1B5C808E42}"/>
              </a:ext>
            </a:extLst>
          </p:cNvPr>
          <p:cNvSpPr>
            <a:spLocks noGrp="1"/>
          </p:cNvSpPr>
          <p:nvPr>
            <p:ph type="title"/>
          </p:nvPr>
        </p:nvSpPr>
        <p:spPr/>
        <p:txBody>
          <a:bodyPr/>
          <a:lstStyle/>
          <a:p>
            <a:r>
              <a:rPr lang="en-US" altLang="ko-KR" dirty="0"/>
              <a:t>Lora </a:t>
            </a:r>
            <a:r>
              <a:rPr lang="ko-KR" altLang="en-US" dirty="0"/>
              <a:t>필요성</a:t>
            </a:r>
          </a:p>
        </p:txBody>
      </p:sp>
      <p:sp>
        <p:nvSpPr>
          <p:cNvPr id="5" name="텍스트 개체 틀 4">
            <a:extLst>
              <a:ext uri="{FF2B5EF4-FFF2-40B4-BE49-F238E27FC236}">
                <a16:creationId xmlns:a16="http://schemas.microsoft.com/office/drawing/2014/main" id="{2639B0D3-52A2-7882-B30C-B41E5D64CFB9}"/>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8169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B2EE7C-2AEA-C2AD-1F43-82C66BDEAF52}"/>
              </a:ext>
            </a:extLst>
          </p:cNvPr>
          <p:cNvSpPr>
            <a:spLocks noGrp="1"/>
          </p:cNvSpPr>
          <p:nvPr>
            <p:ph type="title"/>
          </p:nvPr>
        </p:nvSpPr>
        <p:spPr/>
        <p:txBody>
          <a:bodyPr/>
          <a:lstStyle/>
          <a:p>
            <a:r>
              <a:rPr kumimoji="1" lang="ko-KR" altLang="en-US" dirty="0"/>
              <a:t>특정 </a:t>
            </a:r>
            <a:r>
              <a:rPr kumimoji="1" lang="ko-KR" altLang="en-US" dirty="0" err="1"/>
              <a:t>그림체</a:t>
            </a:r>
            <a:r>
              <a:rPr kumimoji="1" lang="ko-KR" altLang="en-US" dirty="0"/>
              <a:t> 스타일 적용</a:t>
            </a:r>
          </a:p>
        </p:txBody>
      </p:sp>
      <p:pic>
        <p:nvPicPr>
          <p:cNvPr id="6" name="내용 개체 틀 5">
            <a:extLst>
              <a:ext uri="{FF2B5EF4-FFF2-40B4-BE49-F238E27FC236}">
                <a16:creationId xmlns:a16="http://schemas.microsoft.com/office/drawing/2014/main" id="{9F4B5DD1-C69D-09D1-586A-3188E26E551B}"/>
              </a:ext>
            </a:extLst>
          </p:cNvPr>
          <p:cNvPicPr>
            <a:picLocks noGrp="1" noChangeAspect="1"/>
          </p:cNvPicPr>
          <p:nvPr>
            <p:ph idx="1"/>
          </p:nvPr>
        </p:nvPicPr>
        <p:blipFill rotWithShape="1">
          <a:blip r:embed="rId2"/>
          <a:srcRect t="16062"/>
          <a:stretch>
            <a:fillRect/>
          </a:stretch>
        </p:blipFill>
        <p:spPr bwMode="auto">
          <a:xfrm>
            <a:off x="3572216" y="1548930"/>
            <a:ext cx="5047568" cy="494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62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DF55AB-87C8-5B68-4EAC-A7D7FF62E908}"/>
              </a:ext>
            </a:extLst>
          </p:cNvPr>
          <p:cNvSpPr>
            <a:spLocks noGrp="1"/>
          </p:cNvSpPr>
          <p:nvPr>
            <p:ph type="title"/>
          </p:nvPr>
        </p:nvSpPr>
        <p:spPr/>
        <p:txBody>
          <a:bodyPr/>
          <a:lstStyle/>
          <a:p>
            <a:r>
              <a:rPr kumimoji="1" lang="ko-KR" altLang="en-US" dirty="0"/>
              <a:t>특정 캐릭터 안성맞춤 출력</a:t>
            </a:r>
          </a:p>
        </p:txBody>
      </p:sp>
      <p:pic>
        <p:nvPicPr>
          <p:cNvPr id="4" name="내용 개체 틀 3">
            <a:extLst>
              <a:ext uri="{FF2B5EF4-FFF2-40B4-BE49-F238E27FC236}">
                <a16:creationId xmlns:a16="http://schemas.microsoft.com/office/drawing/2014/main" id="{61CFF96C-191F-D05C-B553-06ABA57B4742}"/>
              </a:ext>
            </a:extLst>
          </p:cNvPr>
          <p:cNvPicPr>
            <a:picLocks noGrp="1" noChangeAspect="1"/>
          </p:cNvPicPr>
          <p:nvPr>
            <p:ph idx="1"/>
          </p:nvPr>
        </p:nvPicPr>
        <p:blipFill>
          <a:blip r:embed="rId2"/>
          <a:stretch>
            <a:fillRect/>
          </a:stretch>
        </p:blipFill>
        <p:spPr>
          <a:xfrm>
            <a:off x="2626341" y="1831204"/>
            <a:ext cx="7313710" cy="3327649"/>
          </a:xfrm>
          <a:prstGeom prst="rect">
            <a:avLst/>
          </a:prstGeom>
        </p:spPr>
      </p:pic>
      <p:sp>
        <p:nvSpPr>
          <p:cNvPr id="3" name="TextBox 2">
            <a:extLst>
              <a:ext uri="{FF2B5EF4-FFF2-40B4-BE49-F238E27FC236}">
                <a16:creationId xmlns:a16="http://schemas.microsoft.com/office/drawing/2014/main" id="{CF662317-90D3-5EFA-4E2D-5AD7269311E0}"/>
              </a:ext>
            </a:extLst>
          </p:cNvPr>
          <p:cNvSpPr txBox="1"/>
          <p:nvPr/>
        </p:nvSpPr>
        <p:spPr>
          <a:xfrm>
            <a:off x="2156346" y="5513695"/>
            <a:ext cx="2820003" cy="646331"/>
          </a:xfrm>
          <a:prstGeom prst="rect">
            <a:avLst/>
          </a:prstGeom>
          <a:noFill/>
        </p:spPr>
        <p:txBody>
          <a:bodyPr wrap="none" rtlCol="0">
            <a:spAutoFit/>
          </a:bodyPr>
          <a:lstStyle/>
          <a:p>
            <a:r>
              <a:rPr kumimoji="1" lang="ko-KR" altLang="en-US" dirty="0" err="1"/>
              <a:t>보란색</a:t>
            </a:r>
            <a:r>
              <a:rPr kumimoji="1" lang="ko-KR" altLang="en-US" dirty="0"/>
              <a:t> 머리 가진 여성이 </a:t>
            </a:r>
            <a:endParaRPr kumimoji="1" lang="en-US" altLang="ko-KR" dirty="0"/>
          </a:p>
          <a:p>
            <a:r>
              <a:rPr kumimoji="1" lang="ko-KR" altLang="en-US" dirty="0"/>
              <a:t>우주복 입은 초상화</a:t>
            </a:r>
          </a:p>
        </p:txBody>
      </p:sp>
      <p:sp>
        <p:nvSpPr>
          <p:cNvPr id="5" name="TextBox 4">
            <a:extLst>
              <a:ext uri="{FF2B5EF4-FFF2-40B4-BE49-F238E27FC236}">
                <a16:creationId xmlns:a16="http://schemas.microsoft.com/office/drawing/2014/main" id="{B535B102-FD32-2493-ABBE-D1D447C7173C}"/>
              </a:ext>
            </a:extLst>
          </p:cNvPr>
          <p:cNvSpPr txBox="1"/>
          <p:nvPr/>
        </p:nvSpPr>
        <p:spPr>
          <a:xfrm>
            <a:off x="7223227" y="5513695"/>
            <a:ext cx="2605200" cy="369332"/>
          </a:xfrm>
          <a:prstGeom prst="rect">
            <a:avLst/>
          </a:prstGeom>
          <a:noFill/>
        </p:spPr>
        <p:txBody>
          <a:bodyPr wrap="none" rtlCol="0">
            <a:spAutoFit/>
          </a:bodyPr>
          <a:lstStyle/>
          <a:p>
            <a:r>
              <a:rPr kumimoji="1" lang="ko-KR" altLang="en-US" dirty="0" err="1"/>
              <a:t>오버워치</a:t>
            </a:r>
            <a:r>
              <a:rPr kumimoji="1" lang="ko-KR" altLang="en-US" dirty="0"/>
              <a:t> </a:t>
            </a:r>
            <a:r>
              <a:rPr kumimoji="1" lang="en-US" altLang="ko-KR" dirty="0"/>
              <a:t>“</a:t>
            </a:r>
            <a:r>
              <a:rPr kumimoji="1" lang="ko-KR" altLang="en-US" dirty="0" err="1"/>
              <a:t>주노</a:t>
            </a:r>
            <a:r>
              <a:rPr kumimoji="1" lang="en-US" altLang="ko-KR" dirty="0"/>
              <a:t>”</a:t>
            </a:r>
            <a:r>
              <a:rPr kumimoji="1" lang="ko-KR" altLang="en-US" dirty="0"/>
              <a:t> 캐릭터</a:t>
            </a:r>
          </a:p>
        </p:txBody>
      </p:sp>
    </p:spTree>
    <p:extLst>
      <p:ext uri="{BB962C8B-B14F-4D97-AF65-F5344CB8AC3E}">
        <p14:creationId xmlns:p14="http://schemas.microsoft.com/office/powerpoint/2010/main" val="331242643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1174</TotalTime>
  <Words>428</Words>
  <Application>Microsoft Macintosh PowerPoint</Application>
  <PresentationFormat>와이드스크린</PresentationFormat>
  <Paragraphs>50</Paragraphs>
  <Slides>28</Slides>
  <Notes>1</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28</vt:i4>
      </vt:variant>
    </vt:vector>
  </HeadingPairs>
  <TitlesOfParts>
    <vt:vector size="31" baseType="lpstr">
      <vt:lpstr>맑은 고딕</vt:lpstr>
      <vt:lpstr>Arial</vt:lpstr>
      <vt:lpstr>Office 테마</vt:lpstr>
      <vt:lpstr>AI 실전 7주차</vt:lpstr>
      <vt:lpstr>이미지 생성에 가장 큰 핵심</vt:lpstr>
      <vt:lpstr>Denoise 및 이미지 생성 프롬프트</vt:lpstr>
      <vt:lpstr>모델 파라미터(학습데이터)에 따른 모델</vt:lpstr>
      <vt:lpstr>특정 캐릭터 외형 맞추어  만들어보다면?</vt:lpstr>
      <vt:lpstr>LoRA(Low-Rank Adaptation) 적용한 모델 구조(이미지)</vt:lpstr>
      <vt:lpstr>Lora 필요성</vt:lpstr>
      <vt:lpstr>특정 그림체 스타일 적용</vt:lpstr>
      <vt:lpstr>특정 캐릭터 안성맞춤 출력</vt:lpstr>
      <vt:lpstr>아이오닉 6 LoRA 만들기</vt:lpstr>
      <vt:lpstr>LoRA 만들기 필요한 것</vt:lpstr>
      <vt:lpstr>LoRA 데이터 셋 만들기</vt:lpstr>
      <vt:lpstr>LoRA 데이터 프로젝트 생성</vt:lpstr>
      <vt:lpstr>프로젝트 생성 후 드라이브 데이터 넣기 </vt:lpstr>
      <vt:lpstr>(학습할 데이터 없으면 해야하는 옵션)</vt:lpstr>
      <vt:lpstr>중복이미지 제거(데이터 전처리)</vt:lpstr>
      <vt:lpstr>학습할 이미지 유형 지정</vt:lpstr>
      <vt:lpstr>LoRA 데이터 세팅 시작</vt:lpstr>
      <vt:lpstr>LoRA (SDXL기반) 모델 만들기</vt:lpstr>
      <vt:lpstr>학습할 프로젝트 넣기</vt:lpstr>
      <vt:lpstr>LoRA 학습할 대상의 모델 선택</vt:lpstr>
      <vt:lpstr>학습 횟수 지정</vt:lpstr>
      <vt:lpstr>Finetuning 대상에 따른 차원 지정</vt:lpstr>
      <vt:lpstr>자동차 프롬프트</vt:lpstr>
      <vt:lpstr>PowerPoint 프레젠테이션</vt:lpstr>
      <vt:lpstr>아이오닉 6 자동차 프롬프트</vt:lpstr>
      <vt:lpstr>PowerPoint 프레젠테이션</vt:lpstr>
      <vt:lpstr>Stable Diffusion WebUI Forge on Colab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박정수</dc:creator>
  <cp:lastModifiedBy>박정수</cp:lastModifiedBy>
  <cp:revision>22</cp:revision>
  <dcterms:created xsi:type="dcterms:W3CDTF">2025-05-17T05:20:39Z</dcterms:created>
  <dcterms:modified xsi:type="dcterms:W3CDTF">2025-07-12T08:21:07Z</dcterms:modified>
</cp:coreProperties>
</file>